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8"/>
  </p:notesMasterIdLst>
  <p:sldIdLst>
    <p:sldId id="348" r:id="rId2"/>
    <p:sldId id="339" r:id="rId3"/>
    <p:sldId id="340" r:id="rId4"/>
    <p:sldId id="280" r:id="rId5"/>
    <p:sldId id="329" r:id="rId6"/>
    <p:sldId id="341" r:id="rId7"/>
    <p:sldId id="330" r:id="rId8"/>
    <p:sldId id="342" r:id="rId9"/>
    <p:sldId id="343" r:id="rId10"/>
    <p:sldId id="344" r:id="rId11"/>
    <p:sldId id="345" r:id="rId12"/>
    <p:sldId id="346" r:id="rId13"/>
    <p:sldId id="347" r:id="rId14"/>
    <p:sldId id="270" r:id="rId15"/>
    <p:sldId id="271" r:id="rId16"/>
    <p:sldId id="269" r:id="rId17"/>
  </p:sldIdLst>
  <p:sldSz cx="12192000" cy="6858000"/>
  <p:notesSz cx="6797675" cy="99250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532"/>
    <a:srgbClr val="142D55"/>
    <a:srgbClr val="779FD0"/>
    <a:srgbClr val="839ACF"/>
    <a:srgbClr val="FFFFFF"/>
    <a:srgbClr val="BE3246"/>
    <a:srgbClr val="355550"/>
    <a:srgbClr val="F5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61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termincore.root\SMI$\DFS004\Projekti\smihkigumaaosa\Maahanmuuttodialogit\infodiat\ty&#246;llisyystilastot_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termincore.root\SMI$\DFS004\Projekti\smihkigumaaosa\Maahanmuuttodialogit\infodiat\&#228;&#228;nestysaktiivisuus_e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r>
              <a:rPr lang="en-GB" sz="2000" b="1" baseline="0" noProof="0" dirty="0">
                <a:solidFill>
                  <a:schemeClr val="tx1"/>
                </a:solidFill>
                <a:latin typeface="+mn-lt"/>
              </a:rPr>
              <a:t>Foreign citizens living in Finland, 1990−2021</a:t>
            </a:r>
          </a:p>
        </c:rich>
      </c:tx>
      <c:overlay val="0"/>
      <c:spPr>
        <a:noFill/>
        <a:ln>
          <a:noFill/>
        </a:ln>
        <a:effectLst/>
      </c:spPr>
      <c:txPr>
        <a:bodyPr rot="0" spcFirstLastPara="1" vertOverflow="ellipsis" vert="horz" wrap="square" anchor="ctr" anchorCtr="1"/>
        <a:lstStyle/>
        <a:p>
          <a:pPr>
            <a:defRPr lang="en-GB" sz="1862" b="0" i="0" u="none" strike="noStrike" kern="1200" spc="0" baseline="0" noProof="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Ulkomaan kansalaiset </c:v>
                </c:pt>
              </c:strCache>
            </c:strRef>
          </c:tx>
          <c:spPr>
            <a:solidFill>
              <a:schemeClr val="tx2">
                <a:lumMod val="75000"/>
              </a:schemeClr>
            </a:solidFill>
            <a:ln w="76200">
              <a:noFill/>
            </a:ln>
            <a:effectLst/>
          </c:spPr>
          <c:invertIfNegative val="0"/>
          <c:cat>
            <c:strRef>
              <c:f>Taul1!$A$2:$A$33</c:f>
              <c:strCach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Taul1!$B$2:$B$33</c:f>
              <c:numCache>
                <c:formatCode>#,##0</c:formatCode>
                <c:ptCount val="32"/>
                <c:pt idx="0">
                  <c:v>26255</c:v>
                </c:pt>
                <c:pt idx="1">
                  <c:v>37579</c:v>
                </c:pt>
                <c:pt idx="2">
                  <c:v>46250</c:v>
                </c:pt>
                <c:pt idx="3">
                  <c:v>55587</c:v>
                </c:pt>
                <c:pt idx="4">
                  <c:v>62012</c:v>
                </c:pt>
                <c:pt idx="5">
                  <c:v>68566</c:v>
                </c:pt>
                <c:pt idx="6">
                  <c:v>73754</c:v>
                </c:pt>
                <c:pt idx="7">
                  <c:v>80600</c:v>
                </c:pt>
                <c:pt idx="8">
                  <c:v>85060</c:v>
                </c:pt>
                <c:pt idx="9">
                  <c:v>87680</c:v>
                </c:pt>
                <c:pt idx="10">
                  <c:v>91074</c:v>
                </c:pt>
                <c:pt idx="11">
                  <c:v>98577</c:v>
                </c:pt>
                <c:pt idx="12">
                  <c:v>103682</c:v>
                </c:pt>
                <c:pt idx="13">
                  <c:v>107003</c:v>
                </c:pt>
                <c:pt idx="14">
                  <c:v>108346</c:v>
                </c:pt>
                <c:pt idx="15">
                  <c:v>113852</c:v>
                </c:pt>
                <c:pt idx="16">
                  <c:v>121739</c:v>
                </c:pt>
                <c:pt idx="17">
                  <c:v>132708</c:v>
                </c:pt>
                <c:pt idx="18">
                  <c:v>143256</c:v>
                </c:pt>
                <c:pt idx="19">
                  <c:v>155705</c:v>
                </c:pt>
                <c:pt idx="20">
                  <c:v>167954</c:v>
                </c:pt>
                <c:pt idx="21">
                  <c:v>183133</c:v>
                </c:pt>
                <c:pt idx="22">
                  <c:v>195511</c:v>
                </c:pt>
                <c:pt idx="23">
                  <c:v>207511</c:v>
                </c:pt>
                <c:pt idx="24">
                  <c:v>219675</c:v>
                </c:pt>
                <c:pt idx="25">
                  <c:v>229765</c:v>
                </c:pt>
                <c:pt idx="26">
                  <c:v>243639</c:v>
                </c:pt>
                <c:pt idx="27">
                  <c:v>249452</c:v>
                </c:pt>
                <c:pt idx="28">
                  <c:v>257572</c:v>
                </c:pt>
                <c:pt idx="29">
                  <c:v>267629</c:v>
                </c:pt>
                <c:pt idx="30">
                  <c:v>278917</c:v>
                </c:pt>
                <c:pt idx="31">
                  <c:v>296000</c:v>
                </c:pt>
              </c:numCache>
            </c:numRef>
          </c:val>
          <c:extLst>
            <c:ext xmlns:c16="http://schemas.microsoft.com/office/drawing/2014/chart" uri="{C3380CC4-5D6E-409C-BE32-E72D297353CC}">
              <c16:uniqueId val="{00000000-4431-4C1C-995B-B1F15FD5D930}"/>
            </c:ext>
          </c:extLst>
        </c:ser>
        <c:dLbls>
          <c:showLegendKey val="0"/>
          <c:showVal val="0"/>
          <c:showCatName val="0"/>
          <c:showSerName val="0"/>
          <c:showPercent val="0"/>
          <c:showBubbleSize val="0"/>
        </c:dLbls>
        <c:gapWidth val="219"/>
        <c:overlap val="-27"/>
        <c:axId val="316363712"/>
        <c:axId val="316351904"/>
      </c:barChart>
      <c:catAx>
        <c:axId val="3163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16351904"/>
        <c:crosses val="autoZero"/>
        <c:auto val="1"/>
        <c:lblAlgn val="ctr"/>
        <c:lblOffset val="100"/>
        <c:noMultiLvlLbl val="0"/>
      </c:catAx>
      <c:valAx>
        <c:axId val="316351904"/>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1636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GB" sz="1862" b="0" i="0" u="none" strike="noStrike" kern="1200" spc="0" baseline="0" noProof="0">
                <a:solidFill>
                  <a:schemeClr val="tx1"/>
                </a:solidFill>
                <a:latin typeface="+mn-lt"/>
                <a:ea typeface="+mn-ea"/>
                <a:cs typeface="+mn-cs"/>
              </a:defRPr>
            </a:pPr>
            <a:r>
              <a:rPr lang="en-GB" sz="2000" b="1" noProof="0" dirty="0">
                <a:solidFill>
                  <a:schemeClr val="tx1"/>
                </a:solidFill>
                <a:latin typeface="+mn-lt"/>
              </a:rPr>
              <a:t>First</a:t>
            </a:r>
            <a:r>
              <a:rPr lang="en-GB" sz="2000" b="1" baseline="0" noProof="0" dirty="0">
                <a:solidFill>
                  <a:schemeClr val="tx1"/>
                </a:solidFill>
                <a:latin typeface="+mn-lt"/>
              </a:rPr>
              <a:t> residence permits to Finland </a:t>
            </a:r>
          </a:p>
          <a:p>
            <a:pPr algn="l">
              <a:defRPr lang="en-GB" noProof="0">
                <a:solidFill>
                  <a:schemeClr val="tx1"/>
                </a:solidFill>
              </a:defRPr>
            </a:pPr>
            <a:r>
              <a:rPr lang="en-GB" sz="2000" b="1" baseline="0" noProof="0" dirty="0">
                <a:solidFill>
                  <a:schemeClr val="tx1"/>
                </a:solidFill>
                <a:latin typeface="+mn-lt"/>
              </a:rPr>
              <a:t>granted in </a:t>
            </a:r>
            <a:r>
              <a:rPr lang="en-GB" sz="2000" b="1" noProof="0" dirty="0">
                <a:solidFill>
                  <a:schemeClr val="tx1"/>
                </a:solidFill>
                <a:latin typeface="+mn-lt"/>
              </a:rPr>
              <a:t>2021</a:t>
            </a:r>
          </a:p>
        </c:rich>
      </c:tx>
      <c:layout>
        <c:manualLayout>
          <c:xMode val="edge"/>
          <c:yMode val="edge"/>
          <c:x val="9.4291349149852374E-3"/>
          <c:y val="0.14130035450629175"/>
        </c:manualLayout>
      </c:layout>
      <c:overlay val="0"/>
      <c:spPr>
        <a:noFill/>
        <a:ln>
          <a:noFill/>
        </a:ln>
        <a:effectLst/>
      </c:spPr>
      <c:txPr>
        <a:bodyPr rot="0" spcFirstLastPara="1" vertOverflow="ellipsis" vert="horz" wrap="square" anchor="ctr" anchorCtr="1"/>
        <a:lstStyle/>
        <a:p>
          <a:pPr algn="l">
            <a:defRPr lang="en-GB" sz="1862" b="0" i="0" u="none" strike="noStrike" kern="1200" spc="0" baseline="0" noProof="0">
              <a:solidFill>
                <a:schemeClr val="tx1"/>
              </a:solidFill>
              <a:latin typeface="+mn-lt"/>
              <a:ea typeface="+mn-ea"/>
              <a:cs typeface="+mn-cs"/>
            </a:defRPr>
          </a:pPr>
          <a:endParaRPr lang="fi-FI"/>
        </a:p>
      </c:txPr>
    </c:title>
    <c:autoTitleDeleted val="0"/>
    <c:plotArea>
      <c:layout>
        <c:manualLayout>
          <c:layoutTarget val="inner"/>
          <c:xMode val="edge"/>
          <c:yMode val="edge"/>
          <c:x val="0.45382175491008392"/>
          <c:y val="6.7512109629803002E-2"/>
          <c:w val="0.43455906817617945"/>
          <c:h val="0.79675111854541503"/>
        </c:manualLayout>
      </c:layout>
      <c:doughnutChart>
        <c:varyColors val="1"/>
        <c:ser>
          <c:idx val="0"/>
          <c:order val="0"/>
          <c:tx>
            <c:strRef>
              <c:f>Taul1!$B$1</c:f>
              <c:strCache>
                <c:ptCount val="1"/>
                <c:pt idx="0">
                  <c:v>Ensimmäiset oleskeluluvat Suomeen vuonna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9F-4DA9-AE0C-41437257B9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9F-4DA9-AE0C-41437257B9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9F-4DA9-AE0C-41437257B9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F9F-4DA9-AE0C-41437257B9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F9F-4DA9-AE0C-41437257B9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F9F-4DA9-AE0C-41437257B9BC}"/>
              </c:ext>
            </c:extLst>
          </c:dPt>
          <c:dLbls>
            <c:dLbl>
              <c:idx val="0"/>
              <c:layout>
                <c:manualLayout>
                  <c:x val="8.299588054754875E-2"/>
                  <c:y val="-5.8266582921835145E-3"/>
                </c:manualLayout>
              </c:layout>
              <c:tx>
                <c:rich>
                  <a:bodyPr/>
                  <a:lstStyle/>
                  <a:p>
                    <a:r>
                      <a:rPr lang="en-US" dirty="0"/>
                      <a:t>Work</a:t>
                    </a:r>
                    <a:r>
                      <a:rPr lang="en-US" baseline="0" dirty="0"/>
                      <a:t> </a:t>
                    </a:r>
                  </a:p>
                  <a:p>
                    <a:r>
                      <a:rPr lang="en-US" baseline="0" dirty="0"/>
                      <a:t>46%</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9F-4DA9-AE0C-41437257B9BC}"/>
                </c:ext>
              </c:extLst>
            </c:dLbl>
            <c:dLbl>
              <c:idx val="1"/>
              <c:layout>
                <c:manualLayout>
                  <c:x val="-0.1042738716748144"/>
                  <c:y val="0.15543274035696777"/>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sz="1400" dirty="0">
                        <a:solidFill>
                          <a:schemeClr val="tx1"/>
                        </a:solidFill>
                      </a:rPr>
                      <a:t>Registrations of </a:t>
                    </a:r>
                  </a:p>
                  <a:p>
                    <a:pPr>
                      <a:defRPr sz="1400">
                        <a:solidFill>
                          <a:schemeClr val="tx1"/>
                        </a:solidFill>
                      </a:defRPr>
                    </a:pPr>
                    <a:r>
                      <a:rPr lang="en-US" sz="1400" dirty="0">
                        <a:solidFill>
                          <a:schemeClr val="tx1"/>
                        </a:solidFill>
                      </a:rPr>
                      <a:t>EU citizens</a:t>
                    </a:r>
                    <a:br>
                      <a:rPr lang="en-US" sz="1400" dirty="0">
                        <a:solidFill>
                          <a:schemeClr val="tx1"/>
                        </a:solidFill>
                      </a:rPr>
                    </a:br>
                    <a:r>
                      <a:rPr lang="en-US" sz="1400" dirty="0">
                        <a:solidFill>
                          <a:schemeClr val="tx1"/>
                        </a:solidFill>
                      </a:rPr>
                      <a:t>20</a:t>
                    </a:r>
                    <a:r>
                      <a:rPr lang="en-US" sz="1400" baseline="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7632470154391941"/>
                      <c:h val="0.19583398520028794"/>
                    </c:manualLayout>
                  </c15:layout>
                </c:ext>
                <c:ext xmlns:c16="http://schemas.microsoft.com/office/drawing/2014/chart" uri="{C3380CC4-5D6E-409C-BE32-E72D297353CC}">
                  <c16:uniqueId val="{00000003-6F9F-4DA9-AE0C-41437257B9BC}"/>
                </c:ext>
              </c:extLst>
            </c:dLbl>
            <c:dLbl>
              <c:idx val="2"/>
              <c:layout>
                <c:manualLayout>
                  <c:x val="-0.14366268395555032"/>
                  <c:y val="0.12515006867664846"/>
                </c:manualLayout>
              </c:layout>
              <c:tx>
                <c:rich>
                  <a:bodyPr/>
                  <a:lstStyle/>
                  <a:p>
                    <a:r>
                      <a:rPr lang="en-US" dirty="0"/>
                      <a:t>International</a:t>
                    </a:r>
                    <a:r>
                      <a:rPr lang="en-US" baseline="0" dirty="0"/>
                      <a:t> protection</a:t>
                    </a:r>
                  </a:p>
                  <a:p>
                    <a:r>
                      <a:rPr lang="en-US" baseline="0" dirty="0"/>
                      <a:t>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9F-4DA9-AE0C-41437257B9BC}"/>
                </c:ext>
              </c:extLst>
            </c:dLbl>
            <c:dLbl>
              <c:idx val="3"/>
              <c:layout>
                <c:manualLayout>
                  <c:x val="-0.10575040806466356"/>
                  <c:y val="2.3470414643765383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dirty="0"/>
                      <a:t>Other</a:t>
                    </a:r>
                  </a:p>
                  <a:p>
                    <a:pPr>
                      <a:defRPr sz="1400">
                        <a:solidFill>
                          <a:schemeClr val="tx1"/>
                        </a:solidFill>
                      </a:defRPr>
                    </a:pPr>
                    <a:r>
                      <a:rPr lang="en-US" dirty="0"/>
                      <a:t>1%</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9.0156775179222007E-2"/>
                      <c:h val="0.13977697088382085"/>
                    </c:manualLayout>
                  </c15:layout>
                </c:ext>
                <c:ext xmlns:c16="http://schemas.microsoft.com/office/drawing/2014/chart" uri="{C3380CC4-5D6E-409C-BE32-E72D297353CC}">
                  <c16:uniqueId val="{00000007-6F9F-4DA9-AE0C-41437257B9BC}"/>
                </c:ext>
              </c:extLst>
            </c:dLbl>
            <c:dLbl>
              <c:idx val="4"/>
              <c:layout>
                <c:manualLayout>
                  <c:x val="-0.12268672386100986"/>
                  <c:y val="-7.3631158799450647E-2"/>
                </c:manualLayout>
              </c:layout>
              <c:tx>
                <c:rich>
                  <a:bodyPr/>
                  <a:lstStyle/>
                  <a:p>
                    <a:r>
                      <a:rPr lang="en-US" dirty="0"/>
                      <a:t>Studies</a:t>
                    </a:r>
                  </a:p>
                  <a:p>
                    <a:r>
                      <a:rPr lang="en-US" dirty="0"/>
                      <a:t>10%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F9F-4DA9-AE0C-41437257B9BC}"/>
                </c:ext>
              </c:extLst>
            </c:dLbl>
            <c:dLbl>
              <c:idx val="5"/>
              <c:layout>
                <c:manualLayout>
                  <c:x val="-7.5881947929187427E-2"/>
                  <c:y val="-0.10008039923410914"/>
                </c:manualLayout>
              </c:layout>
              <c:tx>
                <c:rich>
                  <a:bodyPr/>
                  <a:lstStyle/>
                  <a:p>
                    <a:r>
                      <a:rPr lang="en-US" dirty="0"/>
                      <a:t>Family</a:t>
                    </a:r>
                    <a:endParaRPr lang="en-US" baseline="0" dirty="0"/>
                  </a:p>
                  <a:p>
                    <a:r>
                      <a:rPr lang="en-US" baseline="0" dirty="0"/>
                      <a:t>18%</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F9F-4DA9-AE0C-41437257B9B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Taul1!$A$2:$A$7</c:f>
              <c:strCache>
                <c:ptCount val="6"/>
                <c:pt idx="0">
                  <c:v>Työ </c:v>
                </c:pt>
                <c:pt idx="1">
                  <c:v>EU-kansalaisten rekisteröinnit</c:v>
                </c:pt>
                <c:pt idx="2">
                  <c:v>Kansainvälinen suojelu</c:v>
                </c:pt>
                <c:pt idx="3">
                  <c:v>Muut </c:v>
                </c:pt>
                <c:pt idx="4">
                  <c:v>Opiskelu</c:v>
                </c:pt>
                <c:pt idx="5">
                  <c:v>Perhe</c:v>
                </c:pt>
              </c:strCache>
            </c:strRef>
          </c:cat>
          <c:val>
            <c:numRef>
              <c:f>Taul1!$B$2:$B$7</c:f>
              <c:numCache>
                <c:formatCode>0%</c:formatCode>
                <c:ptCount val="6"/>
                <c:pt idx="0">
                  <c:v>0.45</c:v>
                </c:pt>
                <c:pt idx="1">
                  <c:v>0.2</c:v>
                </c:pt>
                <c:pt idx="2">
                  <c:v>0.05</c:v>
                </c:pt>
                <c:pt idx="3">
                  <c:v>0.01</c:v>
                </c:pt>
                <c:pt idx="4">
                  <c:v>0.1</c:v>
                </c:pt>
                <c:pt idx="5">
                  <c:v>0.18</c:v>
                </c:pt>
              </c:numCache>
            </c:numRef>
          </c:val>
          <c:extLst>
            <c:ext xmlns:c16="http://schemas.microsoft.com/office/drawing/2014/chart" uri="{C3380CC4-5D6E-409C-BE32-E72D297353CC}">
              <c16:uniqueId val="{0000000C-6F9F-4DA9-AE0C-41437257B9BC}"/>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0108596293326"/>
          <c:y val="0.11357426996990128"/>
          <c:w val="0.74065068914332888"/>
          <c:h val="0.6587767431262137"/>
        </c:manualLayout>
      </c:layout>
      <c:barChart>
        <c:barDir val="col"/>
        <c:grouping val="clustered"/>
        <c:varyColors val="0"/>
        <c:ser>
          <c:idx val="0"/>
          <c:order val="0"/>
          <c:spPr>
            <a:solidFill>
              <a:schemeClr val="accent1"/>
            </a:solidFill>
            <a:ln>
              <a:noFill/>
            </a:ln>
            <a:effectLst/>
          </c:spPr>
          <c:invertIfNegative val="0"/>
          <c:cat>
            <c:strRef>
              <c:f>Taul1!$B$3:$B$12</c:f>
              <c:strCache>
                <c:ptCount val="10"/>
                <c:pt idx="0">
                  <c:v>Estonia</c:v>
                </c:pt>
                <c:pt idx="1">
                  <c:v>Russia</c:v>
                </c:pt>
                <c:pt idx="2">
                  <c:v>Iraq</c:v>
                </c:pt>
                <c:pt idx="3">
                  <c:v>China</c:v>
                </c:pt>
                <c:pt idx="4">
                  <c:v>India</c:v>
                </c:pt>
                <c:pt idx="5">
                  <c:v>Thailand</c:v>
                </c:pt>
                <c:pt idx="6">
                  <c:v>Sweden</c:v>
                </c:pt>
                <c:pt idx="7">
                  <c:v>Afghanistan</c:v>
                </c:pt>
                <c:pt idx="8">
                  <c:v>Vietnam</c:v>
                </c:pt>
                <c:pt idx="9">
                  <c:v>Syria</c:v>
                </c:pt>
              </c:strCache>
            </c:strRef>
          </c:cat>
          <c:val>
            <c:numRef>
              <c:f>Taul1!$C$3:$C$12</c:f>
              <c:numCache>
                <c:formatCode>#,##0</c:formatCode>
                <c:ptCount val="10"/>
                <c:pt idx="0">
                  <c:v>51805</c:v>
                </c:pt>
                <c:pt idx="1">
                  <c:v>30049</c:v>
                </c:pt>
                <c:pt idx="2">
                  <c:v>15075</c:v>
                </c:pt>
                <c:pt idx="3">
                  <c:v>11405</c:v>
                </c:pt>
                <c:pt idx="4">
                  <c:v>8245</c:v>
                </c:pt>
                <c:pt idx="5">
                  <c:v>7925</c:v>
                </c:pt>
                <c:pt idx="6">
                  <c:v>7921</c:v>
                </c:pt>
                <c:pt idx="7">
                  <c:v>7686</c:v>
                </c:pt>
                <c:pt idx="8">
                  <c:v>7237</c:v>
                </c:pt>
                <c:pt idx="9">
                  <c:v>7203</c:v>
                </c:pt>
              </c:numCache>
            </c:numRef>
          </c:val>
          <c:extLst>
            <c:ext xmlns:c16="http://schemas.microsoft.com/office/drawing/2014/chart" uri="{C3380CC4-5D6E-409C-BE32-E72D297353CC}">
              <c16:uniqueId val="{00000000-88DB-4DDD-8CD7-3682EEDB4E86}"/>
            </c:ext>
          </c:extLst>
        </c:ser>
        <c:dLbls>
          <c:showLegendKey val="0"/>
          <c:showVal val="0"/>
          <c:showCatName val="0"/>
          <c:showSerName val="0"/>
          <c:showPercent val="0"/>
          <c:showBubbleSize val="0"/>
        </c:dLbls>
        <c:gapWidth val="150"/>
        <c:axId val="339965776"/>
        <c:axId val="339966104"/>
      </c:barChart>
      <c:catAx>
        <c:axId val="33996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39966104"/>
        <c:crosses val="autoZero"/>
        <c:auto val="1"/>
        <c:lblAlgn val="ctr"/>
        <c:lblOffset val="100"/>
        <c:noMultiLvlLbl val="0"/>
      </c:catAx>
      <c:valAx>
        <c:axId val="33996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3996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'008_117e_2020'!$B$4</c:f>
              <c:strCache>
                <c:ptCount val="1"/>
                <c:pt idx="0">
                  <c:v>People of Finnish origin and people of foreign origin born in Finland</c:v>
                </c:pt>
              </c:strCache>
            </c:strRef>
          </c:tx>
          <c:spPr>
            <a:ln w="28575" cap="rnd">
              <a:solidFill>
                <a:schemeClr val="accent1"/>
              </a:solidFill>
              <a:round/>
            </a:ln>
            <a:effectLst/>
          </c:spPr>
          <c:marker>
            <c:symbol val="none"/>
          </c:marker>
          <c:cat>
            <c:strRef>
              <c:f>'008_117e_2020'!$C$3:$AB$3</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'008_117e_2020'!$C$4:$AB$4</c:f>
              <c:numCache>
                <c:formatCode>0.0</c:formatCode>
                <c:ptCount val="26"/>
                <c:pt idx="0">
                  <c:v>60.1</c:v>
                </c:pt>
                <c:pt idx="1">
                  <c:v>60.7</c:v>
                </c:pt>
                <c:pt idx="2">
                  <c:v>63</c:v>
                </c:pt>
                <c:pt idx="3">
                  <c:v>65.3</c:v>
                </c:pt>
                <c:pt idx="4">
                  <c:v>66.3</c:v>
                </c:pt>
                <c:pt idx="5">
                  <c:v>67.7</c:v>
                </c:pt>
                <c:pt idx="6">
                  <c:v>67.8</c:v>
                </c:pt>
                <c:pt idx="7">
                  <c:v>67.900000000000006</c:v>
                </c:pt>
                <c:pt idx="8">
                  <c:v>68</c:v>
                </c:pt>
                <c:pt idx="9">
                  <c:v>68.400000000000006</c:v>
                </c:pt>
                <c:pt idx="10">
                  <c:v>68.900000000000006</c:v>
                </c:pt>
                <c:pt idx="11">
                  <c:v>70.3</c:v>
                </c:pt>
                <c:pt idx="12">
                  <c:v>71.5</c:v>
                </c:pt>
                <c:pt idx="13">
                  <c:v>71.400000000000006</c:v>
                </c:pt>
                <c:pt idx="14">
                  <c:v>68.7</c:v>
                </c:pt>
                <c:pt idx="15">
                  <c:v>69.8</c:v>
                </c:pt>
                <c:pt idx="16">
                  <c:v>70.900000000000006</c:v>
                </c:pt>
                <c:pt idx="17">
                  <c:v>70.599999999999994</c:v>
                </c:pt>
                <c:pt idx="18">
                  <c:v>69.8</c:v>
                </c:pt>
                <c:pt idx="19">
                  <c:v>69.400000000000006</c:v>
                </c:pt>
                <c:pt idx="20">
                  <c:v>69.2</c:v>
                </c:pt>
                <c:pt idx="21">
                  <c:v>70.099999999999994</c:v>
                </c:pt>
                <c:pt idx="22">
                  <c:v>72</c:v>
                </c:pt>
                <c:pt idx="23">
                  <c:v>73.7</c:v>
                </c:pt>
                <c:pt idx="24">
                  <c:v>73.599999999999994</c:v>
                </c:pt>
                <c:pt idx="25">
                  <c:v>71.099999999999994</c:v>
                </c:pt>
              </c:numCache>
            </c:numRef>
          </c:val>
          <c:smooth val="0"/>
          <c:extLst>
            <c:ext xmlns:c16="http://schemas.microsoft.com/office/drawing/2014/chart" uri="{C3380CC4-5D6E-409C-BE32-E72D297353CC}">
              <c16:uniqueId val="{00000000-DB0E-46DE-9599-9F7C696FD475}"/>
            </c:ext>
          </c:extLst>
        </c:ser>
        <c:ser>
          <c:idx val="1"/>
          <c:order val="1"/>
          <c:tx>
            <c:strRef>
              <c:f>'008_117e_2020'!$B$5</c:f>
              <c:strCache>
                <c:ptCount val="1"/>
                <c:pt idx="0">
                  <c:v>People of foreign origin born outside Finland</c:v>
                </c:pt>
              </c:strCache>
            </c:strRef>
          </c:tx>
          <c:spPr>
            <a:ln w="28575" cap="rnd">
              <a:solidFill>
                <a:schemeClr val="accent3"/>
              </a:solidFill>
              <a:round/>
            </a:ln>
            <a:effectLst/>
          </c:spPr>
          <c:marker>
            <c:symbol val="none"/>
          </c:marker>
          <c:cat>
            <c:strRef>
              <c:f>'008_117e_2020'!$C$3:$AB$3</c:f>
              <c:strCach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strCache>
            </c:strRef>
          </c:cat>
          <c:val>
            <c:numRef>
              <c:f>'008_117e_2020'!$C$5:$AB$5</c:f>
              <c:numCache>
                <c:formatCode>0.0</c:formatCode>
                <c:ptCount val="26"/>
                <c:pt idx="0">
                  <c:v>33.299999999999997</c:v>
                </c:pt>
                <c:pt idx="1">
                  <c:v>33.9</c:v>
                </c:pt>
                <c:pt idx="2">
                  <c:v>36.1</c:v>
                </c:pt>
                <c:pt idx="3">
                  <c:v>38.9</c:v>
                </c:pt>
                <c:pt idx="4">
                  <c:v>40.799999999999997</c:v>
                </c:pt>
                <c:pt idx="5">
                  <c:v>44.6</c:v>
                </c:pt>
                <c:pt idx="6">
                  <c:v>45.2</c:v>
                </c:pt>
                <c:pt idx="7">
                  <c:v>45.6</c:v>
                </c:pt>
                <c:pt idx="8">
                  <c:v>45.6</c:v>
                </c:pt>
                <c:pt idx="9">
                  <c:v>47.1</c:v>
                </c:pt>
                <c:pt idx="10">
                  <c:v>48.7</c:v>
                </c:pt>
                <c:pt idx="11">
                  <c:v>51.3</c:v>
                </c:pt>
                <c:pt idx="12">
                  <c:v>54.1</c:v>
                </c:pt>
                <c:pt idx="13">
                  <c:v>55.2</c:v>
                </c:pt>
                <c:pt idx="14">
                  <c:v>51.6</c:v>
                </c:pt>
                <c:pt idx="15">
                  <c:v>52.1</c:v>
                </c:pt>
                <c:pt idx="16">
                  <c:v>53.4</c:v>
                </c:pt>
                <c:pt idx="17">
                  <c:v>53.2</c:v>
                </c:pt>
                <c:pt idx="18">
                  <c:v>51.6</c:v>
                </c:pt>
                <c:pt idx="19">
                  <c:v>50.4</c:v>
                </c:pt>
                <c:pt idx="20">
                  <c:v>49.9</c:v>
                </c:pt>
                <c:pt idx="21">
                  <c:v>50.3</c:v>
                </c:pt>
                <c:pt idx="22">
                  <c:v>52.8</c:v>
                </c:pt>
                <c:pt idx="23">
                  <c:v>55.7</c:v>
                </c:pt>
                <c:pt idx="24">
                  <c:v>57.1</c:v>
                </c:pt>
                <c:pt idx="25">
                  <c:v>53.7</c:v>
                </c:pt>
              </c:numCache>
            </c:numRef>
          </c:val>
          <c:smooth val="0"/>
          <c:extLst>
            <c:ext xmlns:c16="http://schemas.microsoft.com/office/drawing/2014/chart" uri="{C3380CC4-5D6E-409C-BE32-E72D297353CC}">
              <c16:uniqueId val="{00000001-DB0E-46DE-9599-9F7C696FD475}"/>
            </c:ext>
          </c:extLst>
        </c:ser>
        <c:dLbls>
          <c:showLegendKey val="0"/>
          <c:showVal val="0"/>
          <c:showCatName val="0"/>
          <c:showSerName val="0"/>
          <c:showPercent val="0"/>
          <c:showBubbleSize val="0"/>
        </c:dLbls>
        <c:smooth val="0"/>
        <c:axId val="370381568"/>
        <c:axId val="370380256"/>
      </c:lineChart>
      <c:catAx>
        <c:axId val="3703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70380256"/>
        <c:crosses val="autoZero"/>
        <c:auto val="1"/>
        <c:lblAlgn val="ctr"/>
        <c:lblOffset val="100"/>
        <c:noMultiLvlLbl val="0"/>
      </c:catAx>
      <c:valAx>
        <c:axId val="370380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7038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sz="2000" b="1" dirty="0">
                <a:solidFill>
                  <a:schemeClr val="tx1"/>
                </a:solidFill>
              </a:rPr>
              <a:t>Voter turnout among eligible voters</a:t>
            </a:r>
          </a:p>
        </c:rich>
      </c:tx>
      <c:layout>
        <c:manualLayout>
          <c:xMode val="edge"/>
          <c:yMode val="edge"/>
          <c:x val="0.36018991655893762"/>
          <c:y val="3.222498742061388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'007_11ex_2019'!$B$4</c:f>
              <c:strCache>
                <c:ptCount val="1"/>
                <c:pt idx="0">
                  <c:v>Population total</c:v>
                </c:pt>
              </c:strCache>
            </c:strRef>
          </c:tx>
          <c:spPr>
            <a:solidFill>
              <a:schemeClr val="accent1"/>
            </a:solidFill>
            <a:ln>
              <a:noFill/>
            </a:ln>
            <a:effectLst/>
          </c:spPr>
          <c:invertIfNegative val="0"/>
          <c:cat>
            <c:strRef>
              <c:f>'007_11ex_2019'!$C$3:$F$3</c:f>
              <c:strCache>
                <c:ptCount val="4"/>
                <c:pt idx="0">
                  <c:v>2015 parliamentary elections</c:v>
                </c:pt>
                <c:pt idx="1">
                  <c:v>2017 municipal elections</c:v>
                </c:pt>
                <c:pt idx="2">
                  <c:v>2018 presidential elections</c:v>
                </c:pt>
                <c:pt idx="3">
                  <c:v>2019 parliamentary elections</c:v>
                </c:pt>
              </c:strCache>
            </c:strRef>
          </c:cat>
          <c:val>
            <c:numRef>
              <c:f>'007_11ex_2019'!$C$4:$F$4</c:f>
              <c:numCache>
                <c:formatCode>0.0</c:formatCode>
                <c:ptCount val="4"/>
                <c:pt idx="0">
                  <c:v>68.599999999999994</c:v>
                </c:pt>
                <c:pt idx="1">
                  <c:v>57.1</c:v>
                </c:pt>
                <c:pt idx="2">
                  <c:v>69.3</c:v>
                </c:pt>
                <c:pt idx="3">
                  <c:v>71.400000000000006</c:v>
                </c:pt>
              </c:numCache>
            </c:numRef>
          </c:val>
          <c:extLst>
            <c:ext xmlns:c16="http://schemas.microsoft.com/office/drawing/2014/chart" uri="{C3380CC4-5D6E-409C-BE32-E72D297353CC}">
              <c16:uniqueId val="{00000000-7B7C-4E9E-8BA4-202A4793D72C}"/>
            </c:ext>
          </c:extLst>
        </c:ser>
        <c:ser>
          <c:idx val="1"/>
          <c:order val="1"/>
          <c:tx>
            <c:strRef>
              <c:f>'007_11ex_2019'!$B$5</c:f>
              <c:strCache>
                <c:ptCount val="1"/>
                <c:pt idx="0">
                  <c:v>People of foreign origin born outside Finland</c:v>
                </c:pt>
              </c:strCache>
            </c:strRef>
          </c:tx>
          <c:spPr>
            <a:solidFill>
              <a:schemeClr val="accent2"/>
            </a:solidFill>
            <a:ln>
              <a:noFill/>
            </a:ln>
            <a:effectLst/>
          </c:spPr>
          <c:invertIfNegative val="0"/>
          <c:cat>
            <c:strRef>
              <c:f>'007_11ex_2019'!$C$3:$F$3</c:f>
              <c:strCache>
                <c:ptCount val="4"/>
                <c:pt idx="0">
                  <c:v>2015 parliamentary elections</c:v>
                </c:pt>
                <c:pt idx="1">
                  <c:v>2017 municipal elections</c:v>
                </c:pt>
                <c:pt idx="2">
                  <c:v>2018 presidential elections</c:v>
                </c:pt>
                <c:pt idx="3">
                  <c:v>2019 parliamentary elections</c:v>
                </c:pt>
              </c:strCache>
            </c:strRef>
          </c:cat>
          <c:val>
            <c:numRef>
              <c:f>'007_11ex_2019'!$C$5:$F$5</c:f>
              <c:numCache>
                <c:formatCode>0.0</c:formatCode>
                <c:ptCount val="4"/>
                <c:pt idx="0">
                  <c:v>40.299999999999997</c:v>
                </c:pt>
                <c:pt idx="1">
                  <c:v>24.6</c:v>
                </c:pt>
                <c:pt idx="2">
                  <c:v>38.299999999999997</c:v>
                </c:pt>
                <c:pt idx="3">
                  <c:v>41.1</c:v>
                </c:pt>
              </c:numCache>
            </c:numRef>
          </c:val>
          <c:extLst>
            <c:ext xmlns:c16="http://schemas.microsoft.com/office/drawing/2014/chart" uri="{C3380CC4-5D6E-409C-BE32-E72D297353CC}">
              <c16:uniqueId val="{00000001-7B7C-4E9E-8BA4-202A4793D72C}"/>
            </c:ext>
          </c:extLst>
        </c:ser>
        <c:dLbls>
          <c:showLegendKey val="0"/>
          <c:showVal val="0"/>
          <c:showCatName val="0"/>
          <c:showSerName val="0"/>
          <c:showPercent val="0"/>
          <c:showBubbleSize val="0"/>
        </c:dLbls>
        <c:gapWidth val="219"/>
        <c:overlap val="-27"/>
        <c:axId val="277579824"/>
        <c:axId val="277578512"/>
      </c:barChart>
      <c:catAx>
        <c:axId val="2775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77578512"/>
        <c:crosses val="autoZero"/>
        <c:auto val="1"/>
        <c:lblAlgn val="ctr"/>
        <c:lblOffset val="100"/>
        <c:noMultiLvlLbl val="0"/>
      </c:catAx>
      <c:valAx>
        <c:axId val="27757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7757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6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5CF1FEAF-244B-4E85-9983-4B7EF31AA37A}" type="datetimeFigureOut">
              <a:rPr lang="fi-FI" smtClean="0"/>
              <a:t>27.09.2022</a:t>
            </a:fld>
            <a:endParaRPr lang="fi-FI"/>
          </a:p>
        </p:txBody>
      </p:sp>
      <p:sp>
        <p:nvSpPr>
          <p:cNvPr id="4" name="Dian kuvan paikkamerkki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3FB1131B-2866-4FFE-B209-00BAE19CC356}" type="slidenum">
              <a:rPr lang="fi-FI" smtClean="0"/>
              <a:t>‹#›</a:t>
            </a:fld>
            <a:endParaRPr lang="fi-FI"/>
          </a:p>
        </p:txBody>
      </p:sp>
    </p:spTree>
    <p:extLst>
      <p:ext uri="{BB962C8B-B14F-4D97-AF65-F5344CB8AC3E}">
        <p14:creationId xmlns:p14="http://schemas.microsoft.com/office/powerpoint/2010/main" val="368097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84944B4-920E-A265-C7B3-0F12371FD8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3BCC1053-5AAA-F9DC-B928-472EF1F03C47}"/>
              </a:ext>
              <a:ext uri="{C183D7F6-B498-43B3-948B-1728B52AA6E4}">
                <adec:decorative xmlns:adec="http://schemas.microsoft.com/office/drawing/2017/decorative" val="1"/>
              </a:ext>
            </a:extLst>
          </p:cNvPr>
          <p:cNvSpPr/>
          <p:nvPr userDrawn="1"/>
        </p:nvSpPr>
        <p:spPr>
          <a:xfrm>
            <a:off x="564131" y="1010330"/>
            <a:ext cx="3895725" cy="1447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2189E3CA-548C-DF03-3981-1DB1A2CB84A1}"/>
              </a:ext>
              <a:ext uri="{C183D7F6-B498-43B3-948B-1728B52AA6E4}">
                <adec:decorative xmlns:adec="http://schemas.microsoft.com/office/drawing/2017/decorative" val="1"/>
              </a:ext>
            </a:extLst>
          </p:cNvPr>
          <p:cNvSpPr/>
          <p:nvPr userDrawn="1"/>
        </p:nvSpPr>
        <p:spPr>
          <a:xfrm>
            <a:off x="657225" y="1534602"/>
            <a:ext cx="3354956" cy="1447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FFAB5CB-D05F-54EE-6B3E-2F69E5B612FC}"/>
              </a:ext>
            </a:extLst>
          </p:cNvPr>
          <p:cNvSpPr>
            <a:spLocks noGrp="1"/>
          </p:cNvSpPr>
          <p:nvPr>
            <p:ph type="ctrTitle"/>
          </p:nvPr>
        </p:nvSpPr>
        <p:spPr>
          <a:xfrm>
            <a:off x="767750" y="1191363"/>
            <a:ext cx="4028536" cy="2133599"/>
          </a:xfrm>
        </p:spPr>
        <p:txBody>
          <a:bodyPr anchor="t">
            <a:noAutofit/>
          </a:bodyPr>
          <a:lstStyle>
            <a:lvl1pPr algn="l">
              <a:defRPr sz="4800">
                <a:solidFill>
                  <a:srgbClr val="142D55"/>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Suorakulmio 8">
            <a:extLst>
              <a:ext uri="{FF2B5EF4-FFF2-40B4-BE49-F238E27FC236}">
                <a16:creationId xmlns:a16="http://schemas.microsoft.com/office/drawing/2014/main" id="{7491EB2C-A74C-77DC-285A-64F51EF20076}"/>
              </a:ext>
              <a:ext uri="{C183D7F6-B498-43B3-948B-1728B52AA6E4}">
                <adec:decorative xmlns:adec="http://schemas.microsoft.com/office/drawing/2017/decorative" val="1"/>
              </a:ext>
            </a:extLst>
          </p:cNvPr>
          <p:cNvSpPr/>
          <p:nvPr userDrawn="1"/>
        </p:nvSpPr>
        <p:spPr>
          <a:xfrm>
            <a:off x="4459856" y="5739960"/>
            <a:ext cx="7616030" cy="965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otsikko 2">
            <a:extLst>
              <a:ext uri="{FF2B5EF4-FFF2-40B4-BE49-F238E27FC236}">
                <a16:creationId xmlns:a16="http://schemas.microsoft.com/office/drawing/2014/main" id="{6AA2E666-76FA-D4C6-C59A-15ACAA755F97}"/>
              </a:ext>
            </a:extLst>
          </p:cNvPr>
          <p:cNvSpPr>
            <a:spLocks noGrp="1"/>
          </p:cNvSpPr>
          <p:nvPr>
            <p:ph type="subTitle" idx="1"/>
          </p:nvPr>
        </p:nvSpPr>
        <p:spPr>
          <a:xfrm>
            <a:off x="4571996" y="5739960"/>
            <a:ext cx="6788989" cy="556008"/>
          </a:xfrm>
        </p:spPr>
        <p:txBody>
          <a:bodyPr>
            <a:noAutofit/>
          </a:bodyPr>
          <a:lstStyle>
            <a:lvl1pPr marL="0" indent="0" algn="l">
              <a:buNone/>
              <a:defRPr sz="3200">
                <a:solidFill>
                  <a:srgbClr val="D2553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02983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142D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453D22-AF69-43F1-AA10-7BD32BB8B50B}"/>
              </a:ext>
            </a:extLst>
          </p:cNvPr>
          <p:cNvSpPr>
            <a:spLocks noGrp="1"/>
          </p:cNvSpPr>
          <p:nvPr>
            <p:ph type="title"/>
          </p:nvPr>
        </p:nvSpPr>
        <p:spPr>
          <a:xfrm>
            <a:off x="831850" y="2024063"/>
            <a:ext cx="10515600" cy="2852737"/>
          </a:xfrm>
        </p:spPr>
        <p:txBody>
          <a:bodyPr anchor="ctr" anchorCtr="0"/>
          <a:lstStyle>
            <a:lvl1pPr algn="ctr">
              <a:lnSpc>
                <a:spcPct val="95000"/>
              </a:lnSpc>
              <a:defRPr sz="5000">
                <a:solidFill>
                  <a:srgbClr val="FFFFFF"/>
                </a:solidFill>
              </a:defRPr>
            </a:lvl1pPr>
          </a:lstStyle>
          <a:p>
            <a:r>
              <a:rPr lang="fi-FI"/>
              <a:t>Muokkaa ots. perustyyl. napsautt.</a:t>
            </a:r>
          </a:p>
        </p:txBody>
      </p:sp>
      <p:sp>
        <p:nvSpPr>
          <p:cNvPr id="4" name="Päivämäärän paikkamerkki 3">
            <a:extLst>
              <a:ext uri="{FF2B5EF4-FFF2-40B4-BE49-F238E27FC236}">
                <a16:creationId xmlns:a16="http://schemas.microsoft.com/office/drawing/2014/main" id="{7CB55730-CAF9-4A25-851A-D68FCDB34197}"/>
              </a:ext>
            </a:extLst>
          </p:cNvPr>
          <p:cNvSpPr>
            <a:spLocks noGrp="1"/>
          </p:cNvSpPr>
          <p:nvPr>
            <p:ph type="dt" sz="half" idx="10"/>
          </p:nvPr>
        </p:nvSpPr>
        <p:spPr/>
        <p:txBody>
          <a:bodyPr/>
          <a:lstStyle>
            <a:lvl1pPr>
              <a:defRPr>
                <a:solidFill>
                  <a:srgbClr val="FFFFFF"/>
                </a:solidFill>
              </a:defRPr>
            </a:lvl1pPr>
          </a:lstStyle>
          <a:p>
            <a:fld id="{1D6DD1E3-C7F7-4AFD-ADCE-E8524217488F}" type="datetime1">
              <a:rPr lang="fi-FI" smtClean="0"/>
              <a:pPr/>
              <a:t>27.09.2022</a:t>
            </a:fld>
            <a:endParaRPr lang="fi-FI"/>
          </a:p>
        </p:txBody>
      </p:sp>
      <p:sp>
        <p:nvSpPr>
          <p:cNvPr id="5" name="Alatunnisteen paikkamerkki 4">
            <a:extLst>
              <a:ext uri="{FF2B5EF4-FFF2-40B4-BE49-F238E27FC236}">
                <a16:creationId xmlns:a16="http://schemas.microsoft.com/office/drawing/2014/main" id="{080BA40E-74C4-4EFD-B626-9D0DE2535880}"/>
              </a:ext>
            </a:extLst>
          </p:cNvPr>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a:extLst>
              <a:ext uri="{FF2B5EF4-FFF2-40B4-BE49-F238E27FC236}">
                <a16:creationId xmlns:a16="http://schemas.microsoft.com/office/drawing/2014/main" id="{F6AF360C-674F-4F20-B01F-0F0FF59AABDB}"/>
              </a:ext>
            </a:extLst>
          </p:cNvPr>
          <p:cNvSpPr>
            <a:spLocks noGrp="1"/>
          </p:cNvSpPr>
          <p:nvPr>
            <p:ph type="sldNum" sz="quarter" idx="12"/>
          </p:nvPr>
        </p:nvSpPr>
        <p:spPr/>
        <p:txBody>
          <a:bodyPr/>
          <a:lstStyle>
            <a:lvl1pPr>
              <a:defRPr>
                <a:solidFill>
                  <a:srgbClr val="FFFFFF"/>
                </a:solidFill>
              </a:defRPr>
            </a:lvl1pPr>
          </a:lstStyle>
          <a:p>
            <a:fld id="{FA73A356-C14D-42BE-9278-197E8B37771B}" type="slidenum">
              <a:rPr lang="fi-FI" smtClean="0"/>
              <a:pPr/>
              <a:t>‹#›</a:t>
            </a:fld>
            <a:endParaRPr lang="fi-FI"/>
          </a:p>
        </p:txBody>
      </p:sp>
    </p:spTree>
    <p:extLst>
      <p:ext uri="{BB962C8B-B14F-4D97-AF65-F5344CB8AC3E}">
        <p14:creationId xmlns:p14="http://schemas.microsoft.com/office/powerpoint/2010/main" val="344057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7052252-63F1-4614-89CA-BEC448A21C97}"/>
              </a:ext>
            </a:extLst>
          </p:cNvPr>
          <p:cNvSpPr>
            <a:spLocks noGrp="1"/>
          </p:cNvSpPr>
          <p:nvPr>
            <p:ph type="title"/>
          </p:nvPr>
        </p:nvSpPr>
        <p:spPr/>
        <p:txBody>
          <a:bodyPr/>
          <a:lstStyle/>
          <a:p>
            <a:r>
              <a:rPr lang="fi-FI"/>
              <a:t>Muokkaa ots. perustyyl. napsautt.</a:t>
            </a:r>
          </a:p>
        </p:txBody>
      </p:sp>
      <p:sp>
        <p:nvSpPr>
          <p:cNvPr id="7" name="Alaotsikko 2">
            <a:extLst>
              <a:ext uri="{FF2B5EF4-FFF2-40B4-BE49-F238E27FC236}">
                <a16:creationId xmlns:a16="http://schemas.microsoft.com/office/drawing/2014/main" id="{4195D7D6-188A-40FA-8184-1F6423067802}"/>
              </a:ext>
            </a:extLst>
          </p:cNvPr>
          <p:cNvSpPr txBox="1">
            <a:spLocks/>
          </p:cNvSpPr>
          <p:nvPr userDrawn="1"/>
        </p:nvSpPr>
        <p:spPr>
          <a:xfrm>
            <a:off x="9656807" y="6435556"/>
            <a:ext cx="2401310" cy="207779"/>
          </a:xfrm>
          <a:prstGeom prst="rect">
            <a:avLst/>
          </a:prstGeom>
        </p:spPr>
        <p:txBody>
          <a:bodyPr vert="horz" lIns="0" tIns="0" rIns="0" bIns="0" rtlCol="0">
            <a:no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dirty="0">
                <a:solidFill>
                  <a:srgbClr val="002060"/>
                </a:solidFill>
              </a:rPr>
              <a:t>#immigrationdialogues</a:t>
            </a:r>
          </a:p>
        </p:txBody>
      </p:sp>
    </p:spTree>
    <p:extLst>
      <p:ext uri="{BB962C8B-B14F-4D97-AF65-F5344CB8AC3E}">
        <p14:creationId xmlns:p14="http://schemas.microsoft.com/office/powerpoint/2010/main" val="303012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CDDFCBF-5514-4214-A57B-87A78A0C046B}"/>
              </a:ext>
            </a:extLst>
          </p:cNvPr>
          <p:cNvSpPr>
            <a:spLocks noGrp="1"/>
          </p:cNvSpPr>
          <p:nvPr>
            <p:ph type="dt" sz="half" idx="10"/>
          </p:nvPr>
        </p:nvSpPr>
        <p:spPr/>
        <p:txBody>
          <a:bodyPr/>
          <a:lstStyle/>
          <a:p>
            <a:fld id="{D29C6921-942D-4C7C-ABE9-BEDDF3773F9D}" type="datetime1">
              <a:rPr lang="fi-FI" smtClean="0"/>
              <a:t>27.09.2022</a:t>
            </a:fld>
            <a:endParaRPr lang="fi-FI"/>
          </a:p>
        </p:txBody>
      </p:sp>
      <p:sp>
        <p:nvSpPr>
          <p:cNvPr id="3" name="Alatunnisteen paikkamerkki 2">
            <a:extLst>
              <a:ext uri="{FF2B5EF4-FFF2-40B4-BE49-F238E27FC236}">
                <a16:creationId xmlns:a16="http://schemas.microsoft.com/office/drawing/2014/main" id="{6FA15596-A0FB-46AE-A88D-D0A565E4C2B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EF405A6-11FE-4E49-9BCA-CE5F4075FA07}"/>
              </a:ext>
            </a:extLst>
          </p:cNvPr>
          <p:cNvSpPr>
            <a:spLocks noGrp="1"/>
          </p:cNvSpPr>
          <p:nvPr>
            <p:ph type="sldNum" sz="quarter" idx="12"/>
          </p:nvPr>
        </p:nvSpPr>
        <p:spPr/>
        <p:txBody>
          <a:bodyPr/>
          <a:lstStyle/>
          <a:p>
            <a:fld id="{FA73A356-C14D-42BE-9278-197E8B37771B}" type="slidenum">
              <a:rPr lang="fi-FI" smtClean="0"/>
              <a:t>‹#›</a:t>
            </a:fld>
            <a:endParaRPr lang="fi-FI"/>
          </a:p>
        </p:txBody>
      </p:sp>
    </p:spTree>
    <p:extLst>
      <p:ext uri="{BB962C8B-B14F-4D97-AF65-F5344CB8AC3E}">
        <p14:creationId xmlns:p14="http://schemas.microsoft.com/office/powerpoint/2010/main" val="40081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490346-B044-4CFF-8851-73D61555AFE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AB837FE-AD8B-4299-A341-F991FA718CA0}"/>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9566A59E-8B80-42EA-B56D-2FBD4C48D1AF}"/>
              </a:ext>
            </a:extLst>
          </p:cNvPr>
          <p:cNvSpPr txBox="1">
            <a:spLocks/>
          </p:cNvSpPr>
          <p:nvPr userDrawn="1"/>
        </p:nvSpPr>
        <p:spPr>
          <a:xfrm>
            <a:off x="9656807" y="6435556"/>
            <a:ext cx="2401310" cy="207779"/>
          </a:xfrm>
          <a:prstGeom prst="rect">
            <a:avLst/>
          </a:prstGeom>
        </p:spPr>
        <p:txBody>
          <a:bodyPr vert="horz" lIns="0" tIns="0" rIns="0" bIns="0" rtlCol="0">
            <a:no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dirty="0">
                <a:solidFill>
                  <a:srgbClr val="002060"/>
                </a:solidFill>
              </a:rPr>
              <a:t>#immigrationdialogues</a:t>
            </a:r>
          </a:p>
        </p:txBody>
      </p:sp>
    </p:spTree>
    <p:extLst>
      <p:ext uri="{BB962C8B-B14F-4D97-AF65-F5344CB8AC3E}">
        <p14:creationId xmlns:p14="http://schemas.microsoft.com/office/powerpoint/2010/main" val="428600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2AA5AAE6-FA9D-455C-8E69-DDDF6F848039}"/>
              </a:ext>
            </a:extLst>
          </p:cNvPr>
          <p:cNvSpPr>
            <a:spLocks noGrp="1"/>
          </p:cNvSpPr>
          <p:nvPr>
            <p:ph sz="half" idx="2"/>
          </p:nvPr>
        </p:nvSpPr>
        <p:spPr>
          <a:xfrm>
            <a:off x="839788" y="2113200"/>
            <a:ext cx="4860000" cy="36756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AE107890-B700-4D02-8E87-CC30E7B628F0}"/>
              </a:ext>
            </a:extLst>
          </p:cNvPr>
          <p:cNvSpPr>
            <a:spLocks noGrp="1"/>
          </p:cNvSpPr>
          <p:nvPr>
            <p:ph sz="quarter" idx="4"/>
          </p:nvPr>
        </p:nvSpPr>
        <p:spPr>
          <a:xfrm>
            <a:off x="6534150" y="2113200"/>
            <a:ext cx="4860000" cy="36756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Otsikko 2">
            <a:extLst>
              <a:ext uri="{FF2B5EF4-FFF2-40B4-BE49-F238E27FC236}">
                <a16:creationId xmlns:a16="http://schemas.microsoft.com/office/drawing/2014/main" id="{EB77CBE8-40F4-469F-861A-25291AF9E901}"/>
              </a:ext>
            </a:extLst>
          </p:cNvPr>
          <p:cNvSpPr>
            <a:spLocks noGrp="1"/>
          </p:cNvSpPr>
          <p:nvPr>
            <p:ph type="title"/>
          </p:nvPr>
        </p:nvSpPr>
        <p:spPr/>
        <p:txBody>
          <a:bodyPr/>
          <a:lstStyle/>
          <a:p>
            <a:r>
              <a:rPr lang="fi-FI"/>
              <a:t>Muokkaa ots. perustyyl. napsautt.</a:t>
            </a:r>
          </a:p>
        </p:txBody>
      </p:sp>
      <p:sp>
        <p:nvSpPr>
          <p:cNvPr id="12" name="Alaotsikko 2">
            <a:extLst>
              <a:ext uri="{FF2B5EF4-FFF2-40B4-BE49-F238E27FC236}">
                <a16:creationId xmlns:a16="http://schemas.microsoft.com/office/drawing/2014/main" id="{436B9ADA-6C59-4AA8-8FB6-F36B40234575}"/>
              </a:ext>
            </a:extLst>
          </p:cNvPr>
          <p:cNvSpPr txBox="1">
            <a:spLocks/>
          </p:cNvSpPr>
          <p:nvPr userDrawn="1"/>
        </p:nvSpPr>
        <p:spPr>
          <a:xfrm>
            <a:off x="9656807" y="6435556"/>
            <a:ext cx="2401310" cy="207779"/>
          </a:xfrm>
          <a:prstGeom prst="rect">
            <a:avLst/>
          </a:prstGeom>
        </p:spPr>
        <p:txBody>
          <a:bodyPr vert="horz" lIns="0" tIns="0" rIns="0" bIns="0" rtlCol="0">
            <a:no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dirty="0">
                <a:solidFill>
                  <a:srgbClr val="002060"/>
                </a:solidFill>
              </a:rPr>
              <a:t>#immigrationdialogues</a:t>
            </a:r>
          </a:p>
        </p:txBody>
      </p:sp>
    </p:spTree>
    <p:extLst>
      <p:ext uri="{BB962C8B-B14F-4D97-AF65-F5344CB8AC3E}">
        <p14:creationId xmlns:p14="http://schemas.microsoft.com/office/powerpoint/2010/main" val="28685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DBAF38E2-3E0F-436B-BDCF-D04481B98B29}"/>
              </a:ext>
            </a:extLst>
          </p:cNvPr>
          <p:cNvSpPr>
            <a:spLocks noGrp="1"/>
          </p:cNvSpPr>
          <p:nvPr>
            <p:ph type="body" idx="1"/>
          </p:nvPr>
        </p:nvSpPr>
        <p:spPr>
          <a:xfrm>
            <a:off x="839788" y="1681163"/>
            <a:ext cx="4860000" cy="461962"/>
          </a:xfrm>
        </p:spPr>
        <p:txBody>
          <a:bodyPr anchor="b"/>
          <a:lstStyle>
            <a:lvl1pPr marL="0" indent="0">
              <a:lnSpc>
                <a:spcPct val="9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2AA5AAE6-FA9D-455C-8E69-DDDF6F848039}"/>
              </a:ext>
            </a:extLst>
          </p:cNvPr>
          <p:cNvSpPr>
            <a:spLocks noGrp="1"/>
          </p:cNvSpPr>
          <p:nvPr>
            <p:ph sz="half" idx="2"/>
          </p:nvPr>
        </p:nvSpPr>
        <p:spPr>
          <a:xfrm>
            <a:off x="839788" y="2162175"/>
            <a:ext cx="4860000" cy="3505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62D4CBC7-7368-4960-A58D-54AFEE05F4F3}"/>
              </a:ext>
            </a:extLst>
          </p:cNvPr>
          <p:cNvSpPr>
            <a:spLocks noGrp="1"/>
          </p:cNvSpPr>
          <p:nvPr>
            <p:ph type="body" sz="quarter" idx="3"/>
          </p:nvPr>
        </p:nvSpPr>
        <p:spPr>
          <a:xfrm>
            <a:off x="6534150" y="1681163"/>
            <a:ext cx="4860000" cy="461962"/>
          </a:xfrm>
        </p:spPr>
        <p:txBody>
          <a:bodyPr anchor="b"/>
          <a:lstStyle>
            <a:lvl1pPr marL="0" indent="0">
              <a:lnSpc>
                <a:spcPct val="9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AE107890-B700-4D02-8E87-CC30E7B628F0}"/>
              </a:ext>
            </a:extLst>
          </p:cNvPr>
          <p:cNvSpPr>
            <a:spLocks noGrp="1"/>
          </p:cNvSpPr>
          <p:nvPr>
            <p:ph sz="quarter" idx="4"/>
          </p:nvPr>
        </p:nvSpPr>
        <p:spPr>
          <a:xfrm>
            <a:off x="6534150" y="2162175"/>
            <a:ext cx="4860000" cy="3505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Otsikko 9">
            <a:extLst>
              <a:ext uri="{FF2B5EF4-FFF2-40B4-BE49-F238E27FC236}">
                <a16:creationId xmlns:a16="http://schemas.microsoft.com/office/drawing/2014/main" id="{7C370498-3E7A-4B30-AF7A-F84254E815D8}"/>
              </a:ext>
            </a:extLst>
          </p:cNvPr>
          <p:cNvSpPr>
            <a:spLocks noGrp="1"/>
          </p:cNvSpPr>
          <p:nvPr>
            <p:ph type="title"/>
          </p:nvPr>
        </p:nvSpPr>
        <p:spPr/>
        <p:txBody>
          <a:bodyPr/>
          <a:lstStyle/>
          <a:p>
            <a:r>
              <a:rPr lang="fi-FI"/>
              <a:t>Muokkaa ots. perustyyl. napsautt.</a:t>
            </a:r>
          </a:p>
        </p:txBody>
      </p:sp>
      <p:sp>
        <p:nvSpPr>
          <p:cNvPr id="11" name="Alaotsikko 2">
            <a:extLst>
              <a:ext uri="{FF2B5EF4-FFF2-40B4-BE49-F238E27FC236}">
                <a16:creationId xmlns:a16="http://schemas.microsoft.com/office/drawing/2014/main" id="{A55E8F31-BDC0-4D82-9426-101FDFF75D14}"/>
              </a:ext>
            </a:extLst>
          </p:cNvPr>
          <p:cNvSpPr txBox="1">
            <a:spLocks/>
          </p:cNvSpPr>
          <p:nvPr userDrawn="1"/>
        </p:nvSpPr>
        <p:spPr>
          <a:xfrm>
            <a:off x="9656807" y="6435556"/>
            <a:ext cx="2401310" cy="207779"/>
          </a:xfrm>
          <a:prstGeom prst="rect">
            <a:avLst/>
          </a:prstGeom>
        </p:spPr>
        <p:txBody>
          <a:bodyPr vert="horz" lIns="0" tIns="0" rIns="0" bIns="0" rtlCol="0">
            <a:no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dirty="0">
                <a:solidFill>
                  <a:srgbClr val="002060"/>
                </a:solidFill>
              </a:rPr>
              <a:t>#immigrationdialogues</a:t>
            </a:r>
          </a:p>
        </p:txBody>
      </p:sp>
    </p:spTree>
    <p:extLst>
      <p:ext uri="{BB962C8B-B14F-4D97-AF65-F5344CB8AC3E}">
        <p14:creationId xmlns:p14="http://schemas.microsoft.com/office/powerpoint/2010/main" val="21546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värillä">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0EB64EF-0FD1-4DAA-9D71-C7FFA76F8D97}"/>
              </a:ext>
            </a:extLst>
          </p:cNvPr>
          <p:cNvSpPr/>
          <p:nvPr userDrawn="1"/>
        </p:nvSpPr>
        <p:spPr>
          <a:xfrm>
            <a:off x="6096000" y="0"/>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isällön paikkamerkki 2">
            <a:extLst>
              <a:ext uri="{FF2B5EF4-FFF2-40B4-BE49-F238E27FC236}">
                <a16:creationId xmlns:a16="http://schemas.microsoft.com/office/drawing/2014/main" id="{8AB837FE-AD8B-4299-A341-F991FA718CA0}"/>
              </a:ext>
            </a:extLst>
          </p:cNvPr>
          <p:cNvSpPr>
            <a:spLocks noGrp="1"/>
          </p:cNvSpPr>
          <p:nvPr>
            <p:ph idx="1"/>
          </p:nvPr>
        </p:nvSpPr>
        <p:spPr>
          <a:xfrm>
            <a:off x="838201" y="2532185"/>
            <a:ext cx="4886738" cy="325901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isällön paikkamerkki 2">
            <a:extLst>
              <a:ext uri="{FF2B5EF4-FFF2-40B4-BE49-F238E27FC236}">
                <a16:creationId xmlns:a16="http://schemas.microsoft.com/office/drawing/2014/main" id="{92F624E5-CA0D-4285-9BC7-AB863FA758F7}"/>
              </a:ext>
            </a:extLst>
          </p:cNvPr>
          <p:cNvSpPr>
            <a:spLocks noGrp="1"/>
          </p:cNvSpPr>
          <p:nvPr>
            <p:ph idx="14"/>
          </p:nvPr>
        </p:nvSpPr>
        <p:spPr>
          <a:xfrm>
            <a:off x="6925366" y="2532185"/>
            <a:ext cx="4886738" cy="32590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Tekstin paikkamerkki 11">
            <a:extLst>
              <a:ext uri="{FF2B5EF4-FFF2-40B4-BE49-F238E27FC236}">
                <a16:creationId xmlns:a16="http://schemas.microsoft.com/office/drawing/2014/main" id="{E422AE25-4C3E-4782-847E-3145D6893BBA}"/>
              </a:ext>
            </a:extLst>
          </p:cNvPr>
          <p:cNvSpPr>
            <a:spLocks noGrp="1"/>
          </p:cNvSpPr>
          <p:nvPr>
            <p:ph type="body" sz="quarter" idx="15"/>
          </p:nvPr>
        </p:nvSpPr>
        <p:spPr>
          <a:xfrm>
            <a:off x="6907697" y="764197"/>
            <a:ext cx="4881735" cy="1245578"/>
          </a:xfrm>
        </p:spPr>
        <p:txBody>
          <a:bodyPr anchor="b" anchorCtr="0">
            <a:noAutofit/>
          </a:bodyPr>
          <a:lstStyle>
            <a:lvl1pPr marL="0" indent="0">
              <a:lnSpc>
                <a:spcPct val="90000"/>
              </a:lnSpc>
              <a:buNone/>
              <a:defRPr sz="4600" b="1">
                <a:solidFill>
                  <a:schemeClr val="bg1"/>
                </a:solidFill>
                <a:latin typeface="+mn-lt"/>
              </a:defRPr>
            </a:lvl1pPr>
            <a:lvl2pPr marL="457200" indent="0">
              <a:buNone/>
              <a:defRPr/>
            </a:lvl2pPr>
          </a:lstStyle>
          <a:p>
            <a:pPr lvl="0"/>
            <a:r>
              <a:rPr lang="fi-FI" dirty="0"/>
              <a:t>Muokkaa tekstin perustyylejä</a:t>
            </a:r>
          </a:p>
        </p:txBody>
      </p:sp>
      <p:sp>
        <p:nvSpPr>
          <p:cNvPr id="8" name="Otsikko 7">
            <a:extLst>
              <a:ext uri="{FF2B5EF4-FFF2-40B4-BE49-F238E27FC236}">
                <a16:creationId xmlns:a16="http://schemas.microsoft.com/office/drawing/2014/main" id="{09507D43-384F-438C-9F61-B8D9F11FAF79}"/>
              </a:ext>
            </a:extLst>
          </p:cNvPr>
          <p:cNvSpPr>
            <a:spLocks noGrp="1"/>
          </p:cNvSpPr>
          <p:nvPr>
            <p:ph type="title"/>
          </p:nvPr>
        </p:nvSpPr>
        <p:spPr>
          <a:xfrm>
            <a:off x="838200" y="797415"/>
            <a:ext cx="4886739" cy="1244600"/>
          </a:xfrm>
        </p:spPr>
        <p:txBody>
          <a:bodyPr/>
          <a:lstStyle/>
          <a:p>
            <a:r>
              <a:rPr lang="fi-FI"/>
              <a:t>Muokkaa ots. perustyyl. napsautt.</a:t>
            </a:r>
            <a:endParaRPr lang="fi-FI" dirty="0"/>
          </a:p>
        </p:txBody>
      </p:sp>
    </p:spTree>
    <p:extLst>
      <p:ext uri="{BB962C8B-B14F-4D97-AF65-F5344CB8AC3E}">
        <p14:creationId xmlns:p14="http://schemas.microsoft.com/office/powerpoint/2010/main" val="80685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7219951" y="0"/>
            <a:ext cx="4972050" cy="6858000"/>
          </a:xfrm>
          <a:solidFill>
            <a:schemeClr val="bg1">
              <a:lumMod val="85000"/>
            </a:schemeClr>
          </a:solidFill>
        </p:spPr>
        <p:txBody>
          <a:bodyPr/>
          <a:lstStyle>
            <a:lvl1pPr marL="0" indent="0">
              <a:buNone/>
              <a:defRPr/>
            </a:lvl1pPr>
          </a:lstStyle>
          <a:p>
            <a:r>
              <a:rPr lang="fi-FI"/>
              <a:t>Lisää kuva napsauttamalla kuvaketta</a:t>
            </a:r>
          </a:p>
        </p:txBody>
      </p:sp>
      <p:sp>
        <p:nvSpPr>
          <p:cNvPr id="2" name="Otsikko 1">
            <a:extLst>
              <a:ext uri="{FF2B5EF4-FFF2-40B4-BE49-F238E27FC236}">
                <a16:creationId xmlns:a16="http://schemas.microsoft.com/office/drawing/2014/main" id="{34490346-B044-4CFF-8851-73D61555AFE4}"/>
              </a:ext>
            </a:extLst>
          </p:cNvPr>
          <p:cNvSpPr>
            <a:spLocks noGrp="1"/>
          </p:cNvSpPr>
          <p:nvPr>
            <p:ph type="title" hasCustomPrompt="1"/>
          </p:nvPr>
        </p:nvSpPr>
        <p:spPr>
          <a:xfrm>
            <a:off x="838201" y="799200"/>
            <a:ext cx="4885200" cy="1244600"/>
          </a:xfrm>
        </p:spPr>
        <p:txBody>
          <a:bodyPr anchor="b" anchorCtr="0"/>
          <a:lstStyle/>
          <a:p>
            <a:r>
              <a:rPr lang="fi-FI" dirty="0"/>
              <a:t>Muokkaa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AB837FE-AD8B-4299-A341-F991FA718CA0}"/>
              </a:ext>
            </a:extLst>
          </p:cNvPr>
          <p:cNvSpPr>
            <a:spLocks noGrp="1"/>
          </p:cNvSpPr>
          <p:nvPr>
            <p:ph idx="1"/>
          </p:nvPr>
        </p:nvSpPr>
        <p:spPr>
          <a:xfrm>
            <a:off x="838201" y="2530800"/>
            <a:ext cx="4885200" cy="325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27494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ollinen kuva">
    <p:bg>
      <p:bgPr>
        <a:solidFill>
          <a:srgbClr val="142D5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7219951" y="0"/>
            <a:ext cx="4972050" cy="6858000"/>
          </a:xfrm>
          <a:solidFill>
            <a:schemeClr val="bg1">
              <a:lumMod val="85000"/>
            </a:schemeClr>
          </a:solidFill>
        </p:spPr>
        <p:txBody>
          <a:bodyPr/>
          <a:lstStyle>
            <a:lvl1pPr marL="0" indent="0">
              <a:buNone/>
              <a:defRPr/>
            </a:lvl1pPr>
          </a:lstStyle>
          <a:p>
            <a:r>
              <a:rPr lang="fi-FI" dirty="0"/>
              <a:t>Lisää kuva napsauttamalla kuvaketta</a:t>
            </a:r>
          </a:p>
        </p:txBody>
      </p:sp>
      <p:sp>
        <p:nvSpPr>
          <p:cNvPr id="2" name="Otsikko 1">
            <a:extLst>
              <a:ext uri="{FF2B5EF4-FFF2-40B4-BE49-F238E27FC236}">
                <a16:creationId xmlns:a16="http://schemas.microsoft.com/office/drawing/2014/main" id="{34490346-B044-4CFF-8851-73D61555AFE4}"/>
              </a:ext>
            </a:extLst>
          </p:cNvPr>
          <p:cNvSpPr>
            <a:spLocks noGrp="1"/>
          </p:cNvSpPr>
          <p:nvPr>
            <p:ph type="title"/>
          </p:nvPr>
        </p:nvSpPr>
        <p:spPr>
          <a:xfrm>
            <a:off x="752475" y="2670176"/>
            <a:ext cx="5486399" cy="1558924"/>
          </a:xfrm>
        </p:spPr>
        <p:txBody>
          <a:bodyPr anchor="ctr" anchorCtr="0"/>
          <a:lstStyle>
            <a:lvl1pPr algn="ctr">
              <a:lnSpc>
                <a:spcPct val="95000"/>
              </a:lnSpc>
              <a:defRPr sz="5000">
                <a:solidFill>
                  <a:srgbClr val="FFFFFF"/>
                </a:solidFill>
              </a:defRPr>
            </a:lvl1pPr>
          </a:lstStyle>
          <a:p>
            <a:r>
              <a:rPr lang="fi-FI"/>
              <a:t>Muokkaa ots. perustyyl. napsautt.</a:t>
            </a:r>
          </a:p>
        </p:txBody>
      </p:sp>
    </p:spTree>
    <p:extLst>
      <p:ext uri="{BB962C8B-B14F-4D97-AF65-F5344CB8AC3E}">
        <p14:creationId xmlns:p14="http://schemas.microsoft.com/office/powerpoint/2010/main" val="312284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ollinen vaakakuva">
    <p:bg>
      <p:bgPr>
        <a:solidFill>
          <a:srgbClr val="142D5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0" y="1"/>
            <a:ext cx="12192001" cy="4095750"/>
          </a:xfrm>
          <a:solidFill>
            <a:schemeClr val="bg1">
              <a:lumMod val="85000"/>
            </a:schemeClr>
          </a:solidFill>
        </p:spPr>
        <p:txBody>
          <a:bodyPr/>
          <a:lstStyle>
            <a:lvl1pPr marL="0" indent="0">
              <a:buNone/>
              <a:defRPr/>
            </a:lvl1pPr>
          </a:lstStyle>
          <a:p>
            <a:r>
              <a:rPr lang="fi-FI"/>
              <a:t>Lisää kuva napsauttamalla kuvaketta</a:t>
            </a:r>
          </a:p>
        </p:txBody>
      </p:sp>
      <p:sp>
        <p:nvSpPr>
          <p:cNvPr id="3" name="Otsikko 2">
            <a:extLst>
              <a:ext uri="{FF2B5EF4-FFF2-40B4-BE49-F238E27FC236}">
                <a16:creationId xmlns:a16="http://schemas.microsoft.com/office/drawing/2014/main" id="{F004E3EB-47EC-4F60-B9BA-A7DABC2D04F6}"/>
              </a:ext>
            </a:extLst>
          </p:cNvPr>
          <p:cNvSpPr>
            <a:spLocks noGrp="1"/>
          </p:cNvSpPr>
          <p:nvPr>
            <p:ph type="title"/>
          </p:nvPr>
        </p:nvSpPr>
        <p:spPr>
          <a:xfrm>
            <a:off x="1309687" y="4867274"/>
            <a:ext cx="9572625" cy="1009651"/>
          </a:xfrm>
        </p:spPr>
        <p:txBody>
          <a:bodyPr anchor="ctr" anchorCtr="0"/>
          <a:lstStyle>
            <a:lvl1pPr algn="ctr">
              <a:defRPr sz="4200">
                <a:solidFill>
                  <a:srgbClr val="FFFFFF"/>
                </a:solidFill>
              </a:defRPr>
            </a:lvl1pPr>
          </a:lstStyle>
          <a:p>
            <a:r>
              <a:rPr lang="fi-FI"/>
              <a:t>Muokkaa ots. perustyyl. napsautt.</a:t>
            </a:r>
          </a:p>
        </p:txBody>
      </p:sp>
    </p:spTree>
    <p:extLst>
      <p:ext uri="{BB962C8B-B14F-4D97-AF65-F5344CB8AC3E}">
        <p14:creationId xmlns:p14="http://schemas.microsoft.com/office/powerpoint/2010/main" val="182268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2" name="Kuvan paikkamerkki 12">
            <a:extLst>
              <a:ext uri="{FF2B5EF4-FFF2-40B4-BE49-F238E27FC236}">
                <a16:creationId xmlns:a16="http://schemas.microsoft.com/office/drawing/2014/main" id="{2BDD85B6-BEB8-4588-AB3A-202B51970406}"/>
              </a:ext>
            </a:extLst>
          </p:cNvPr>
          <p:cNvSpPr>
            <a:spLocks noGrp="1"/>
          </p:cNvSpPr>
          <p:nvPr>
            <p:ph type="pic" sz="quarter" idx="13"/>
          </p:nvPr>
        </p:nvSpPr>
        <p:spPr>
          <a:xfrm>
            <a:off x="0" y="0"/>
            <a:ext cx="12192001" cy="6857999"/>
          </a:xfrm>
          <a:solidFill>
            <a:schemeClr val="bg1">
              <a:lumMod val="85000"/>
            </a:schemeClr>
          </a:solidFill>
        </p:spPr>
        <p:txBody>
          <a:bodyPr/>
          <a:lstStyle>
            <a:lvl1pPr marL="0" indent="0">
              <a:buNone/>
              <a:defRPr/>
            </a:lvl1pPr>
          </a:lstStyle>
          <a:p>
            <a:r>
              <a:rPr lang="fi-FI"/>
              <a:t>Lisää kuva napsauttamalla kuvaketta</a:t>
            </a:r>
          </a:p>
        </p:txBody>
      </p:sp>
    </p:spTree>
    <p:extLst>
      <p:ext uri="{BB962C8B-B14F-4D97-AF65-F5344CB8AC3E}">
        <p14:creationId xmlns:p14="http://schemas.microsoft.com/office/powerpoint/2010/main" val="156160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AA7B23A-DCD9-456D-A0B8-97C1418ED757}"/>
              </a:ext>
            </a:extLst>
          </p:cNvPr>
          <p:cNvSpPr>
            <a:spLocks noGrp="1"/>
          </p:cNvSpPr>
          <p:nvPr>
            <p:ph type="title"/>
          </p:nvPr>
        </p:nvSpPr>
        <p:spPr>
          <a:xfrm>
            <a:off x="838200" y="384176"/>
            <a:ext cx="9572625" cy="1244600"/>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191A68A-1C41-4D6F-BF28-7C5975EBFEFB}"/>
              </a:ext>
            </a:extLst>
          </p:cNvPr>
          <p:cNvSpPr>
            <a:spLocks noGrp="1"/>
          </p:cNvSpPr>
          <p:nvPr>
            <p:ph type="body" idx="1"/>
          </p:nvPr>
        </p:nvSpPr>
        <p:spPr>
          <a:xfrm>
            <a:off x="838200" y="2114549"/>
            <a:ext cx="9572625" cy="3676651"/>
          </a:xfrm>
          <a:prstGeom prst="rect">
            <a:avLst/>
          </a:prstGeom>
        </p:spPr>
        <p:txBody>
          <a:bodyPr vert="horz" lIns="0" tIns="0" rIns="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AAE61E0-75EA-4569-A473-FDC69ACB1467}"/>
              </a:ext>
            </a:extLst>
          </p:cNvPr>
          <p:cNvSpPr>
            <a:spLocks noGrp="1"/>
          </p:cNvSpPr>
          <p:nvPr>
            <p:ph type="dt" sz="half" idx="2"/>
          </p:nvPr>
        </p:nvSpPr>
        <p:spPr>
          <a:xfrm>
            <a:off x="9982200" y="6543675"/>
            <a:ext cx="1080000" cy="177800"/>
          </a:xfrm>
          <a:prstGeom prst="rect">
            <a:avLst/>
          </a:prstGeom>
        </p:spPr>
        <p:txBody>
          <a:bodyPr vert="horz" lIns="0" tIns="0" rIns="0" bIns="0" rtlCol="0" anchor="ctr"/>
          <a:lstStyle>
            <a:lvl1pPr algn="ctr">
              <a:defRPr sz="800">
                <a:solidFill>
                  <a:schemeClr val="tx1"/>
                </a:solidFill>
              </a:defRPr>
            </a:lvl1pPr>
          </a:lstStyle>
          <a:p>
            <a:fld id="{43AB1166-E4C5-4A99-B5EC-32595794ED35}" type="datetime1">
              <a:rPr lang="fi-FI" smtClean="0"/>
              <a:t>27.09.2022</a:t>
            </a:fld>
            <a:endParaRPr lang="fi-FI"/>
          </a:p>
        </p:txBody>
      </p:sp>
      <p:sp>
        <p:nvSpPr>
          <p:cNvPr id="5" name="Alatunnisteen paikkamerkki 4">
            <a:extLst>
              <a:ext uri="{FF2B5EF4-FFF2-40B4-BE49-F238E27FC236}">
                <a16:creationId xmlns:a16="http://schemas.microsoft.com/office/drawing/2014/main" id="{5DD54FC4-B225-4B5A-83FF-2DA61EE37903}"/>
              </a:ext>
            </a:extLst>
          </p:cNvPr>
          <p:cNvSpPr>
            <a:spLocks noGrp="1"/>
          </p:cNvSpPr>
          <p:nvPr>
            <p:ph type="ftr" sz="quarter" idx="3"/>
          </p:nvPr>
        </p:nvSpPr>
        <p:spPr>
          <a:xfrm>
            <a:off x="7286625" y="6543675"/>
            <a:ext cx="2664000" cy="177800"/>
          </a:xfrm>
          <a:prstGeom prst="rect">
            <a:avLst/>
          </a:prstGeom>
        </p:spPr>
        <p:txBody>
          <a:bodyPr vert="horz" lIns="0" tIns="0" rIns="0" bIns="0" rtlCol="0" anchor="ctr"/>
          <a:lstStyle>
            <a:lvl1pPr algn="ctr">
              <a:defRPr sz="800">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0CA6E1A9-B47E-47F7-94EF-EF3D6086C074}"/>
              </a:ext>
            </a:extLst>
          </p:cNvPr>
          <p:cNvSpPr>
            <a:spLocks noGrp="1"/>
          </p:cNvSpPr>
          <p:nvPr>
            <p:ph type="sldNum" sz="quarter" idx="4"/>
          </p:nvPr>
        </p:nvSpPr>
        <p:spPr>
          <a:xfrm>
            <a:off x="11087100" y="6543675"/>
            <a:ext cx="720000" cy="177800"/>
          </a:xfrm>
          <a:prstGeom prst="rect">
            <a:avLst/>
          </a:prstGeom>
        </p:spPr>
        <p:txBody>
          <a:bodyPr vert="horz" lIns="0" tIns="0" rIns="0" bIns="0" rtlCol="0" anchor="ctr"/>
          <a:lstStyle>
            <a:lvl1pPr algn="r">
              <a:defRPr sz="800">
                <a:solidFill>
                  <a:schemeClr val="tx1"/>
                </a:solidFill>
              </a:defRPr>
            </a:lvl1pPr>
          </a:lstStyle>
          <a:p>
            <a:fld id="{FA73A356-C14D-42BE-9278-197E8B37771B}" type="slidenum">
              <a:rPr lang="fi-FI" smtClean="0"/>
              <a:pPr/>
              <a:t>‹#›</a:t>
            </a:fld>
            <a:endParaRPr lang="fi-FI"/>
          </a:p>
        </p:txBody>
      </p:sp>
    </p:spTree>
    <p:extLst>
      <p:ext uri="{BB962C8B-B14F-4D97-AF65-F5344CB8AC3E}">
        <p14:creationId xmlns:p14="http://schemas.microsoft.com/office/powerpoint/2010/main" val="396625787"/>
      </p:ext>
    </p:extLst>
  </p:cSld>
  <p:clrMap bg1="lt1" tx1="dk1" bg2="lt2" tx2="dk2" accent1="accent1" accent2="accent2" accent3="accent3" accent4="accent4" accent5="accent5" accent6="accent6" hlink="hlink" folHlink="folHlink"/>
  <p:sldLayoutIdLst>
    <p:sldLayoutId id="2147483705" r:id="rId1"/>
    <p:sldLayoutId id="2147483675" r:id="rId2"/>
    <p:sldLayoutId id="2147483676" r:id="rId3"/>
    <p:sldLayoutId id="2147483677" r:id="rId4"/>
    <p:sldLayoutId id="2147483701" r:id="rId5"/>
    <p:sldLayoutId id="2147483678" r:id="rId6"/>
    <p:sldLayoutId id="2147483679" r:id="rId7"/>
    <p:sldLayoutId id="2147483680" r:id="rId8"/>
    <p:sldLayoutId id="2147483702" r:id="rId9"/>
    <p:sldLayoutId id="2147483681" r:id="rId10"/>
    <p:sldLayoutId id="2147483682" r:id="rId11"/>
    <p:sldLayoutId id="2147483683" r:id="rId12"/>
  </p:sldLayoutIdLst>
  <p:hf sldNum="0" hdr="0" ftr="0" dt="0"/>
  <p:txStyles>
    <p:titleStyle>
      <a:lvl1pPr algn="l" defTabSz="914400" rtl="0" eaLnBrk="1" latinLnBrk="0" hangingPunct="1">
        <a:lnSpc>
          <a:spcPct val="90000"/>
        </a:lnSpc>
        <a:spcBef>
          <a:spcPct val="0"/>
        </a:spcBef>
        <a:buNone/>
        <a:defRPr sz="4600" b="1" kern="1200">
          <a:solidFill>
            <a:srgbClr val="142D55"/>
          </a:solidFill>
          <a:latin typeface="+mn-lt"/>
          <a:ea typeface="+mj-ea"/>
          <a:cs typeface="+mj-cs"/>
        </a:defRPr>
      </a:lvl1pPr>
    </p:titleStyle>
    <p:body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voinhallinto.fi/kansalliset-dialog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681CA6-AB1E-4584-8747-124CD9B061B9}"/>
              </a:ext>
            </a:extLst>
          </p:cNvPr>
          <p:cNvSpPr>
            <a:spLocks noGrp="1"/>
          </p:cNvSpPr>
          <p:nvPr>
            <p:ph type="ctrTitle"/>
          </p:nvPr>
        </p:nvSpPr>
        <p:spPr>
          <a:xfrm>
            <a:off x="767749" y="496822"/>
            <a:ext cx="5673993" cy="1182721"/>
          </a:xfrm>
        </p:spPr>
        <p:txBody>
          <a:bodyPr/>
          <a:lstStyle/>
          <a:p>
            <a:r>
              <a:rPr lang="en-GB" sz="4000" dirty="0">
                <a:ea typeface="Cambria" panose="02040503050406030204" pitchFamily="18" charset="0"/>
              </a:rPr>
              <a:t>Information slides for the immigration dialogues</a:t>
            </a:r>
            <a:endParaRPr lang="en-GB" sz="4000" dirty="0"/>
          </a:p>
        </p:txBody>
      </p:sp>
      <p:sp>
        <p:nvSpPr>
          <p:cNvPr id="4" name="Alaotsikko 2">
            <a:extLst>
              <a:ext uri="{FF2B5EF4-FFF2-40B4-BE49-F238E27FC236}">
                <a16:creationId xmlns:a16="http://schemas.microsoft.com/office/drawing/2014/main" id="{3E631D92-4228-47C4-AC0F-6F92F2AAA3E3}"/>
              </a:ext>
            </a:extLst>
          </p:cNvPr>
          <p:cNvSpPr txBox="1">
            <a:spLocks/>
          </p:cNvSpPr>
          <p:nvPr/>
        </p:nvSpPr>
        <p:spPr>
          <a:xfrm>
            <a:off x="7249207" y="5754861"/>
            <a:ext cx="4127910" cy="689415"/>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3200" kern="1200">
                <a:solidFill>
                  <a:srgbClr val="D25532"/>
                </a:solidFill>
                <a:latin typeface="+mn-lt"/>
                <a:ea typeface="+mn-ea"/>
                <a:cs typeface="+mn-cs"/>
              </a:defRPr>
            </a:lvl1pPr>
            <a:lvl2pPr marL="457200" indent="0" algn="ctr" defTabSz="914400" rtl="0" eaLnBrk="1" latinLnBrk="0" hangingPunct="1">
              <a:lnSpc>
                <a:spcPct val="100000"/>
              </a:lnSpc>
              <a:spcBef>
                <a:spcPts val="0"/>
              </a:spcBef>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Calibri" panose="020F050202020403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b="1" dirty="0"/>
              <a:t>#</a:t>
            </a:r>
            <a:r>
              <a:rPr lang="en-GB" b="1" dirty="0"/>
              <a:t>immigrationdialogues</a:t>
            </a:r>
          </a:p>
        </p:txBody>
      </p:sp>
      <p:sp>
        <p:nvSpPr>
          <p:cNvPr id="5" name="Otsikko 1">
            <a:extLst>
              <a:ext uri="{FF2B5EF4-FFF2-40B4-BE49-F238E27FC236}">
                <a16:creationId xmlns:a16="http://schemas.microsoft.com/office/drawing/2014/main" id="{D97C13DB-0AC4-434B-B85A-C74D184B385A}"/>
              </a:ext>
            </a:extLst>
          </p:cNvPr>
          <p:cNvSpPr txBox="1">
            <a:spLocks/>
          </p:cNvSpPr>
          <p:nvPr/>
        </p:nvSpPr>
        <p:spPr>
          <a:xfrm>
            <a:off x="767750" y="1876124"/>
            <a:ext cx="2984119" cy="15528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142D55"/>
                </a:solidFill>
                <a:latin typeface="Proxima Nova Extrabold" panose="02000506030000020004" pitchFamily="50" charset="0"/>
                <a:ea typeface="+mj-ea"/>
                <a:cs typeface="+mj-cs"/>
              </a:defRPr>
            </a:lvl1pPr>
          </a:lstStyle>
          <a:p>
            <a:pPr>
              <a:lnSpc>
                <a:spcPct val="80000"/>
              </a:lnSpc>
              <a:spcAft>
                <a:spcPts val="1200"/>
              </a:spcAft>
            </a:pPr>
            <a:r>
              <a:rPr lang="en-GB" sz="1800" dirty="0">
                <a:latin typeface="+mn-lt"/>
              </a:rPr>
              <a:t>What are immigration dialogues?</a:t>
            </a:r>
          </a:p>
          <a:p>
            <a:pPr>
              <a:lnSpc>
                <a:spcPct val="80000"/>
              </a:lnSpc>
              <a:spcAft>
                <a:spcPts val="1200"/>
              </a:spcAft>
            </a:pPr>
            <a:r>
              <a:rPr lang="en-GB" sz="1800" dirty="0">
                <a:latin typeface="+mn-lt"/>
              </a:rPr>
              <a:t>Immigration and its diversity</a:t>
            </a:r>
          </a:p>
          <a:p>
            <a:pPr>
              <a:lnSpc>
                <a:spcPct val="80000"/>
              </a:lnSpc>
              <a:spcAft>
                <a:spcPts val="1200"/>
              </a:spcAft>
            </a:pPr>
            <a:r>
              <a:rPr lang="en-GB" sz="1800" dirty="0">
                <a:latin typeface="+mn-lt"/>
              </a:rPr>
              <a:t>Immigration in statistics</a:t>
            </a:r>
          </a:p>
        </p:txBody>
      </p:sp>
      <p:sp>
        <p:nvSpPr>
          <p:cNvPr id="6" name="Tekstiruutu 5">
            <a:extLst>
              <a:ext uri="{FF2B5EF4-FFF2-40B4-BE49-F238E27FC236}">
                <a16:creationId xmlns:a16="http://schemas.microsoft.com/office/drawing/2014/main" id="{7D0646F5-0042-4F44-A676-F64237518F1D}"/>
              </a:ext>
            </a:extLst>
          </p:cNvPr>
          <p:cNvSpPr txBox="1"/>
          <p:nvPr/>
        </p:nvSpPr>
        <p:spPr>
          <a:xfrm>
            <a:off x="767749" y="5991846"/>
            <a:ext cx="4816971" cy="738664"/>
          </a:xfrm>
          <a:prstGeom prst="rect">
            <a:avLst/>
          </a:prstGeom>
          <a:solidFill>
            <a:schemeClr val="accent1">
              <a:lumMod val="20000"/>
              <a:lumOff val="80000"/>
            </a:schemeClr>
          </a:solidFill>
        </p:spPr>
        <p:txBody>
          <a:bodyPr wrap="square" rtlCol="0">
            <a:spAutoFit/>
          </a:bodyPr>
          <a:lstStyle/>
          <a:p>
            <a:r>
              <a:rPr lang="en-US" sz="1400" dirty="0"/>
              <a:t>If necessary, you can use these slides to display information that suits your discussion. You can also prepare your own slides as an introduction for your discussion.</a:t>
            </a:r>
            <a:endParaRPr lang="fi-FI" sz="1400" dirty="0"/>
          </a:p>
        </p:txBody>
      </p:sp>
    </p:spTree>
    <p:extLst>
      <p:ext uri="{BB962C8B-B14F-4D97-AF65-F5344CB8AC3E}">
        <p14:creationId xmlns:p14="http://schemas.microsoft.com/office/powerpoint/2010/main" val="213727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78EC34-365F-47B7-B011-25185A19CE6B}"/>
              </a:ext>
            </a:extLst>
          </p:cNvPr>
          <p:cNvSpPr>
            <a:spLocks noGrp="1"/>
          </p:cNvSpPr>
          <p:nvPr>
            <p:ph type="title"/>
          </p:nvPr>
        </p:nvSpPr>
        <p:spPr>
          <a:xfrm>
            <a:off x="838200" y="384176"/>
            <a:ext cx="9572625" cy="1730374"/>
          </a:xfrm>
        </p:spPr>
        <p:txBody>
          <a:bodyPr/>
          <a:lstStyle/>
          <a:p>
            <a:r>
              <a:rPr lang="en-US" dirty="0"/>
              <a:t>Work, family ties and studies are the top three reasons for migrating</a:t>
            </a:r>
            <a:br>
              <a:rPr lang="en-US" dirty="0"/>
            </a:br>
            <a:r>
              <a:rPr lang="en-US" dirty="0"/>
              <a:t>to Finland</a:t>
            </a:r>
            <a:endParaRPr lang="fi-FI" dirty="0"/>
          </a:p>
        </p:txBody>
      </p:sp>
      <p:graphicFrame>
        <p:nvGraphicFramePr>
          <p:cNvPr id="4" name="Sisällön paikkamerkki 5" descr="Of the first residence permits granted to people moving to Finland in 2021, 46% were issued on the grounds of employment, 18% on the grounds of family ties, 10% on the grounds of studying, and 5% on the grounds of international protection. Registrations of EU citizens accounted for 20%, and other permit categories 1%.">
            <a:extLst>
              <a:ext uri="{FF2B5EF4-FFF2-40B4-BE49-F238E27FC236}">
                <a16:creationId xmlns:a16="http://schemas.microsoft.com/office/drawing/2014/main" id="{049BFA3F-E0D6-4A06-B2AC-893878357F80}"/>
              </a:ext>
            </a:extLst>
          </p:cNvPr>
          <p:cNvGraphicFramePr>
            <a:graphicFrameLocks noGrp="1"/>
          </p:cNvGraphicFramePr>
          <p:nvPr>
            <p:ph idx="1"/>
            <p:extLst>
              <p:ext uri="{D42A27DB-BD31-4B8C-83A1-F6EECF244321}">
                <p14:modId xmlns:p14="http://schemas.microsoft.com/office/powerpoint/2010/main" val="1365795017"/>
              </p:ext>
            </p:extLst>
          </p:nvPr>
        </p:nvGraphicFramePr>
        <p:xfrm>
          <a:off x="838200" y="2114550"/>
          <a:ext cx="9572625" cy="3676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188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460224-F0C8-4C9B-AB48-6F6249D8CF4D}"/>
              </a:ext>
            </a:extLst>
          </p:cNvPr>
          <p:cNvSpPr>
            <a:spLocks noGrp="1"/>
          </p:cNvSpPr>
          <p:nvPr>
            <p:ph type="title"/>
          </p:nvPr>
        </p:nvSpPr>
        <p:spPr/>
        <p:txBody>
          <a:bodyPr/>
          <a:lstStyle/>
          <a:p>
            <a:r>
              <a:rPr lang="en-US" dirty="0"/>
              <a:t>The 10 largest groups of foreign citizens in Finland in 2021</a:t>
            </a:r>
            <a:endParaRPr lang="fi-FI" dirty="0"/>
          </a:p>
        </p:txBody>
      </p:sp>
      <p:graphicFrame>
        <p:nvGraphicFramePr>
          <p:cNvPr id="4" name="Sisällön paikkamerkki 3" descr="People with Estonian, Russian, Iraqi, Chinese, Indian, Thai, Swedish, Afghan, Vietnamese and Syrian citizenship were the largest groups of foreign citizens in Finland.">
            <a:extLst>
              <a:ext uri="{FF2B5EF4-FFF2-40B4-BE49-F238E27FC236}">
                <a16:creationId xmlns:a16="http://schemas.microsoft.com/office/drawing/2014/main" id="{B77B66D8-621C-4BF5-BFC1-AEB6B8BB35F3}"/>
              </a:ext>
            </a:extLst>
          </p:cNvPr>
          <p:cNvGraphicFramePr>
            <a:graphicFrameLocks noGrp="1"/>
          </p:cNvGraphicFramePr>
          <p:nvPr>
            <p:ph idx="1"/>
            <p:extLst>
              <p:ext uri="{D42A27DB-BD31-4B8C-83A1-F6EECF244321}">
                <p14:modId xmlns:p14="http://schemas.microsoft.com/office/powerpoint/2010/main" val="138499811"/>
              </p:ext>
            </p:extLst>
          </p:nvPr>
        </p:nvGraphicFramePr>
        <p:xfrm>
          <a:off x="838200" y="1900238"/>
          <a:ext cx="9572625" cy="4071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01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53A83B-8E0B-45C1-9B87-EDE27ABE55B1}"/>
              </a:ext>
            </a:extLst>
          </p:cNvPr>
          <p:cNvSpPr>
            <a:spLocks noGrp="1"/>
          </p:cNvSpPr>
          <p:nvPr>
            <p:ph type="title"/>
          </p:nvPr>
        </p:nvSpPr>
        <p:spPr/>
        <p:txBody>
          <a:bodyPr/>
          <a:lstStyle/>
          <a:p>
            <a:r>
              <a:rPr lang="en-US" dirty="0"/>
              <a:t>Employment rate by national origin, 1995–2020</a:t>
            </a:r>
            <a:endParaRPr lang="fi-FI" dirty="0"/>
          </a:p>
        </p:txBody>
      </p:sp>
      <p:graphicFrame>
        <p:nvGraphicFramePr>
          <p:cNvPr id="9" name="Sisällön paikkamerkki 8" descr="During the period 1995–2020, the employment rate for people of Finnish origin and people of foreign origin born in Finland ranged from 60 to 70 per cent. For people of foreign origin born outside Finland, the employment rate ranged from 30 to 55 per cent.">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506687403"/>
              </p:ext>
            </p:extLst>
          </p:nvPr>
        </p:nvGraphicFramePr>
        <p:xfrm>
          <a:off x="838200" y="2114550"/>
          <a:ext cx="9572625" cy="3676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99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A58E1-7A5B-40D8-B6AF-CE988B42F2C0}"/>
              </a:ext>
            </a:extLst>
          </p:cNvPr>
          <p:cNvSpPr>
            <a:spLocks noGrp="1"/>
          </p:cNvSpPr>
          <p:nvPr>
            <p:ph type="title"/>
          </p:nvPr>
        </p:nvSpPr>
        <p:spPr/>
        <p:txBody>
          <a:bodyPr/>
          <a:lstStyle/>
          <a:p>
            <a:r>
              <a:rPr lang="en-GB"/>
              <a:t>Voter turnout by national origin,</a:t>
            </a:r>
            <a:br>
              <a:rPr lang="en-GB"/>
            </a:br>
            <a:r>
              <a:rPr lang="en-GB"/>
              <a:t>2015–2019</a:t>
            </a:r>
          </a:p>
        </p:txBody>
      </p:sp>
      <p:graphicFrame>
        <p:nvGraphicFramePr>
          <p:cNvPr id="10" name="Sisällön paikkamerkki 9" descr="In the 2015 parliamentary elections, 2017 municipal elections, 2018 presidential elections and 2019 parliamentary elections, the voter turnout for the population as a whole was approximately 20–30 percentage points higher than the voter turnout for people of foreign origin born outside Finland.">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556232095"/>
              </p:ext>
            </p:extLst>
          </p:nvPr>
        </p:nvGraphicFramePr>
        <p:xfrm>
          <a:off x="838200" y="2114550"/>
          <a:ext cx="9572625" cy="3676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373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descr="Can we talk about immigration constructively? Yes!">
            <a:extLst>
              <a:ext uri="{FF2B5EF4-FFF2-40B4-BE49-F238E27FC236}">
                <a16:creationId xmlns:a16="http://schemas.microsoft.com/office/drawing/2014/main" id="{FD72D9DC-27FB-4A21-A8AE-E68A6D578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4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uva 2" descr="Immigration dialogues increase understanding between people, broaden the debate on immigration and promote integration and inclusion.">
            <a:extLst>
              <a:ext uri="{FF2B5EF4-FFF2-40B4-BE49-F238E27FC236}">
                <a16:creationId xmlns:a16="http://schemas.microsoft.com/office/drawing/2014/main" id="{6E2D0A83-09F9-4E74-9AD7-CE80659E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369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uva 5" descr="Different people interacting with each other.">
            <a:extLst>
              <a:ext uri="{FF2B5EF4-FFF2-40B4-BE49-F238E27FC236}">
                <a16:creationId xmlns:a16="http://schemas.microsoft.com/office/drawing/2014/main" id="{8303DBF6-615A-4A71-BDB4-42119F3A6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656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6AD3B7-F70D-496F-8180-33497694E6DF}"/>
              </a:ext>
            </a:extLst>
          </p:cNvPr>
          <p:cNvSpPr>
            <a:spLocks noGrp="1"/>
          </p:cNvSpPr>
          <p:nvPr>
            <p:ph type="title"/>
          </p:nvPr>
        </p:nvSpPr>
        <p:spPr/>
        <p:txBody>
          <a:bodyPr/>
          <a:lstStyle/>
          <a:p>
            <a:r>
              <a:rPr lang="en-GB" dirty="0"/>
              <a:t>What are immigration dialogues?</a:t>
            </a:r>
          </a:p>
        </p:txBody>
      </p:sp>
      <p:sp>
        <p:nvSpPr>
          <p:cNvPr id="4" name="Sisällön paikkamerkki 2">
            <a:extLst>
              <a:ext uri="{FF2B5EF4-FFF2-40B4-BE49-F238E27FC236}">
                <a16:creationId xmlns:a16="http://schemas.microsoft.com/office/drawing/2014/main" id="{96ACABBF-1D11-49A8-8284-2855EF6DD336}"/>
              </a:ext>
            </a:extLst>
          </p:cNvPr>
          <p:cNvSpPr>
            <a:spLocks noGrp="1"/>
          </p:cNvSpPr>
          <p:nvPr>
            <p:ph idx="1"/>
          </p:nvPr>
        </p:nvSpPr>
        <p:spPr>
          <a:xfrm>
            <a:off x="838200" y="2114550"/>
            <a:ext cx="9572625" cy="3676650"/>
          </a:xfrm>
        </p:spPr>
        <p:txBody>
          <a:bodyPr/>
          <a:lstStyle/>
          <a:p>
            <a:r>
              <a:rPr lang="en-GB" sz="1800" dirty="0"/>
              <a:t>Immigration dialogues are </a:t>
            </a:r>
            <a:r>
              <a:rPr lang="en-GB" sz="1800" b="1" dirty="0"/>
              <a:t>a series of discussions on immigration</a:t>
            </a:r>
            <a:r>
              <a:rPr lang="en-GB" sz="1800" dirty="0"/>
              <a:t>.</a:t>
            </a:r>
          </a:p>
          <a:p>
            <a:pPr lvl="1"/>
            <a:r>
              <a:rPr lang="en-GB" sz="1800" dirty="0"/>
              <a:t>Immigration dialogues will be held throughout Finland on three days (7 October, 27 October and 3 November).</a:t>
            </a:r>
          </a:p>
          <a:p>
            <a:pPr lvl="1"/>
            <a:r>
              <a:rPr lang="en-GB" sz="1800" dirty="0"/>
              <a:t>Dialogues will be organised by various parties, including the public authorities, churches, educational institutions, libraries, non-governmental organisations and individuals.</a:t>
            </a:r>
          </a:p>
          <a:p>
            <a:endParaRPr lang="en-GB" sz="1800" dirty="0"/>
          </a:p>
          <a:p>
            <a:r>
              <a:rPr lang="en-GB" sz="1800" dirty="0"/>
              <a:t>The </a:t>
            </a:r>
            <a:r>
              <a:rPr lang="en-GB" sz="1800" b="1" dirty="0"/>
              <a:t>aims</a:t>
            </a:r>
            <a:r>
              <a:rPr lang="en-GB" sz="1800" dirty="0"/>
              <a:t> of the immigration dialogues are to</a:t>
            </a:r>
          </a:p>
          <a:p>
            <a:pPr lvl="1"/>
            <a:r>
              <a:rPr lang="en-GB" sz="1800" dirty="0"/>
              <a:t>increase discussion and understanding between different people and groups</a:t>
            </a:r>
          </a:p>
          <a:p>
            <a:pPr lvl="1"/>
            <a:r>
              <a:rPr lang="en-GB" sz="1800" dirty="0"/>
              <a:t>promote the integration and inclusion of immigrants in Finnish society</a:t>
            </a:r>
          </a:p>
          <a:p>
            <a:pPr lvl="1"/>
            <a:r>
              <a:rPr lang="en-GB" sz="1800" dirty="0"/>
              <a:t>diversify the discussion on immigration and build a broader understanding of the diversity of immigration.</a:t>
            </a:r>
          </a:p>
          <a:p>
            <a:endParaRPr lang="en-GB" sz="1800" dirty="0"/>
          </a:p>
          <a:p>
            <a:r>
              <a:rPr lang="en-GB" sz="1800" dirty="0"/>
              <a:t>Immigration dialogues are a </a:t>
            </a:r>
            <a:r>
              <a:rPr lang="en-GB" sz="1800" b="1" dirty="0"/>
              <a:t>pilot of the national dialogues model.</a:t>
            </a:r>
          </a:p>
          <a:p>
            <a:pPr lvl="1"/>
            <a:r>
              <a:rPr lang="en-GB" sz="1800" dirty="0">
                <a:hlinkClick r:id="rId2"/>
              </a:rPr>
              <a:t>National dialogues</a:t>
            </a:r>
            <a:r>
              <a:rPr lang="en-GB" sz="1800" dirty="0"/>
              <a:t> is a model for carrying out societal dialogue through cooperation between citizens, communities and the public authorities.</a:t>
            </a:r>
          </a:p>
        </p:txBody>
      </p:sp>
    </p:spTree>
    <p:extLst>
      <p:ext uri="{BB962C8B-B14F-4D97-AF65-F5344CB8AC3E}">
        <p14:creationId xmlns:p14="http://schemas.microsoft.com/office/powerpoint/2010/main" val="70424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F51D85-2404-439D-B979-FD94E754CE8E}"/>
              </a:ext>
            </a:extLst>
          </p:cNvPr>
          <p:cNvSpPr>
            <a:spLocks noGrp="1"/>
          </p:cNvSpPr>
          <p:nvPr>
            <p:ph type="title"/>
          </p:nvPr>
        </p:nvSpPr>
        <p:spPr/>
        <p:txBody>
          <a:bodyPr/>
          <a:lstStyle/>
          <a:p>
            <a:r>
              <a:rPr lang="en-US" dirty="0"/>
              <a:t>What </a:t>
            </a:r>
            <a:r>
              <a:rPr lang="en-GB" dirty="0"/>
              <a:t>will</a:t>
            </a:r>
            <a:r>
              <a:rPr lang="en-US" dirty="0"/>
              <a:t> the dialogue materials</a:t>
            </a:r>
            <a:br>
              <a:rPr lang="en-US" dirty="0"/>
            </a:br>
            <a:r>
              <a:rPr lang="en-US" dirty="0"/>
              <a:t>be used for?</a:t>
            </a:r>
            <a:endParaRPr lang="fi-FI" dirty="0"/>
          </a:p>
        </p:txBody>
      </p:sp>
      <p:sp>
        <p:nvSpPr>
          <p:cNvPr id="8" name="Sisällön paikkamerkki 2">
            <a:extLst>
              <a:ext uri="{FF2B5EF4-FFF2-40B4-BE49-F238E27FC236}">
                <a16:creationId xmlns:a16="http://schemas.microsoft.com/office/drawing/2014/main" id="{A9BCB414-C03E-46D8-92CD-C605D65CB68C}"/>
              </a:ext>
            </a:extLst>
          </p:cNvPr>
          <p:cNvSpPr>
            <a:spLocks noGrp="1"/>
          </p:cNvSpPr>
          <p:nvPr>
            <p:ph idx="1"/>
          </p:nvPr>
        </p:nvSpPr>
        <p:spPr>
          <a:xfrm>
            <a:off x="838200" y="2114550"/>
            <a:ext cx="9572625" cy="3676650"/>
          </a:xfrm>
        </p:spPr>
        <p:txBody>
          <a:bodyPr/>
          <a:lstStyle/>
          <a:p>
            <a:pPr algn="l" rtl="0"/>
            <a:r>
              <a:rPr lang="en" sz="1800" b="0" i="0" u="none" baseline="0" dirty="0"/>
              <a:t>A report will be prepared on each dialogue event and submitted to the Ministry of the Interior. The reports will not specify the names of the participants, and the Ministry of the Interior will not be informed of who participated in each dialogue.</a:t>
            </a:r>
          </a:p>
          <a:p>
            <a:endParaRPr lang="en-GB" sz="1800" dirty="0"/>
          </a:p>
          <a:p>
            <a:pPr algn="l" rtl="0"/>
            <a:r>
              <a:rPr lang="en" sz="1800" b="1" i="0" u="none" baseline="0" dirty="0"/>
              <a:t>A summary will be prepared on all of the reports concerning the dialogues.</a:t>
            </a:r>
          </a:p>
          <a:p>
            <a:pPr lvl="1" algn="l" rtl="0"/>
            <a:r>
              <a:rPr lang="en" sz="1800" b="0" i="0" u="none" baseline="0" dirty="0"/>
              <a:t>The summary will be published on the Ministry of the Interior’s website in early 2023. </a:t>
            </a:r>
          </a:p>
          <a:p>
            <a:pPr lvl="1" algn="l" rtl="0"/>
            <a:r>
              <a:rPr lang="en" sz="1800" b="0" i="0" u="none" baseline="0" dirty="0"/>
              <a:t>The summary will be a public document that can be used by anyone. Individual participants will not be identifiable from the summary.</a:t>
            </a:r>
          </a:p>
          <a:p>
            <a:endParaRPr lang="en" sz="1800" dirty="0"/>
          </a:p>
          <a:p>
            <a:pPr algn="l" rtl="0"/>
            <a:r>
              <a:rPr lang="en" sz="1800" b="1" i="0" u="none" baseline="0" dirty="0"/>
              <a:t>The summary will be used in the drafting of policy.</a:t>
            </a:r>
          </a:p>
          <a:p>
            <a:pPr lvl="1" algn="l" rtl="0"/>
            <a:r>
              <a:rPr lang="en" sz="1800" b="0" i="0" u="none" baseline="0" dirty="0"/>
              <a:t>The summary will be sent to all government ministries and parliamentary parties before the next government term.</a:t>
            </a:r>
          </a:p>
          <a:p>
            <a:pPr lvl="1" algn="l" rtl="0"/>
            <a:r>
              <a:rPr lang="en" sz="1800" b="0" i="0" u="none" baseline="0" dirty="0"/>
              <a:t>The ministries will use the summary in activities such as planning the accessibility of services, the comprehensive reform of the Aliens Act and the drafting of comprehensive immigration policy.</a:t>
            </a:r>
          </a:p>
        </p:txBody>
      </p:sp>
    </p:spTree>
    <p:extLst>
      <p:ext uri="{BB962C8B-B14F-4D97-AF65-F5344CB8AC3E}">
        <p14:creationId xmlns:p14="http://schemas.microsoft.com/office/powerpoint/2010/main" val="219918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F3DDDD-8E37-4183-AC25-F2868700CF94}"/>
              </a:ext>
            </a:extLst>
          </p:cNvPr>
          <p:cNvSpPr>
            <a:spLocks noGrp="1"/>
          </p:cNvSpPr>
          <p:nvPr>
            <p:ph type="title"/>
          </p:nvPr>
        </p:nvSpPr>
        <p:spPr>
          <a:xfrm>
            <a:off x="838200" y="1581003"/>
            <a:ext cx="10515600" cy="2852737"/>
          </a:xfrm>
        </p:spPr>
        <p:txBody>
          <a:bodyPr/>
          <a:lstStyle/>
          <a:p>
            <a:r>
              <a:rPr lang="en-US" sz="3200" dirty="0">
                <a:latin typeface="+mj-lt"/>
              </a:rPr>
              <a:t>The theme of today’s discussion</a:t>
            </a:r>
            <a:r>
              <a:rPr lang="fi-FI" sz="3200" dirty="0">
                <a:latin typeface="+mj-lt"/>
              </a:rPr>
              <a:t>:</a:t>
            </a:r>
            <a:br>
              <a:rPr lang="fi-FI" sz="3200" dirty="0">
                <a:latin typeface="+mj-lt"/>
              </a:rPr>
            </a:br>
            <a:br>
              <a:rPr lang="fi-FI" dirty="0">
                <a:latin typeface="+mj-lt"/>
              </a:rPr>
            </a:br>
            <a:r>
              <a:rPr lang="en-US" dirty="0">
                <a:solidFill>
                  <a:schemeClr val="accent4">
                    <a:lumMod val="75000"/>
                  </a:schemeClr>
                </a:solidFill>
                <a:latin typeface="+mj-lt"/>
              </a:rPr>
              <a:t>Type the title of your dialogue here</a:t>
            </a:r>
            <a:endParaRPr lang="fi-FI" b="1" dirty="0">
              <a:solidFill>
                <a:schemeClr val="accent4">
                  <a:lumMod val="75000"/>
                </a:schemeClr>
              </a:solidFill>
              <a:latin typeface="+mj-lt"/>
            </a:endParaRPr>
          </a:p>
        </p:txBody>
      </p:sp>
    </p:spTree>
    <p:extLst>
      <p:ext uri="{BB962C8B-B14F-4D97-AF65-F5344CB8AC3E}">
        <p14:creationId xmlns:p14="http://schemas.microsoft.com/office/powerpoint/2010/main" val="370604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1C729-D46F-4875-BF46-CFC695A9499C}"/>
              </a:ext>
            </a:extLst>
          </p:cNvPr>
          <p:cNvSpPr>
            <a:spLocks noGrp="1"/>
          </p:cNvSpPr>
          <p:nvPr>
            <p:ph type="title"/>
          </p:nvPr>
        </p:nvSpPr>
        <p:spPr/>
        <p:txBody>
          <a:bodyPr/>
          <a:lstStyle/>
          <a:p>
            <a:r>
              <a:rPr lang="en-US" dirty="0">
                <a:latin typeface="+mj-lt"/>
              </a:rPr>
              <a:t>You can use the following slides </a:t>
            </a:r>
            <a:br>
              <a:rPr lang="en-US" dirty="0">
                <a:latin typeface="+mj-lt"/>
              </a:rPr>
            </a:br>
            <a:r>
              <a:rPr lang="en-US" dirty="0">
                <a:latin typeface="+mj-lt"/>
              </a:rPr>
              <a:t>if they serve as a useful introduction </a:t>
            </a:r>
            <a:br>
              <a:rPr lang="en-US" dirty="0">
                <a:latin typeface="+mj-lt"/>
              </a:rPr>
            </a:br>
            <a:r>
              <a:rPr lang="en-US" dirty="0">
                <a:latin typeface="+mj-lt"/>
              </a:rPr>
              <a:t>to your </a:t>
            </a:r>
            <a:r>
              <a:rPr lang="en-GB" dirty="0">
                <a:latin typeface="+mj-lt"/>
              </a:rPr>
              <a:t>theme</a:t>
            </a:r>
            <a:r>
              <a:rPr lang="en-US" dirty="0">
                <a:latin typeface="+mj-lt"/>
              </a:rPr>
              <a:t>.</a:t>
            </a:r>
            <a:endParaRPr lang="fi-FI" dirty="0">
              <a:latin typeface="+mj-lt"/>
            </a:endParaRPr>
          </a:p>
        </p:txBody>
      </p:sp>
    </p:spTree>
    <p:extLst>
      <p:ext uri="{BB962C8B-B14F-4D97-AF65-F5344CB8AC3E}">
        <p14:creationId xmlns:p14="http://schemas.microsoft.com/office/powerpoint/2010/main" val="93215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B10098-9613-4489-AFEF-725D129B4F8A}"/>
              </a:ext>
            </a:extLst>
          </p:cNvPr>
          <p:cNvSpPr>
            <a:spLocks noGrp="1"/>
          </p:cNvSpPr>
          <p:nvPr>
            <p:ph type="title"/>
          </p:nvPr>
        </p:nvSpPr>
        <p:spPr/>
        <p:txBody>
          <a:bodyPr/>
          <a:lstStyle/>
          <a:p>
            <a:r>
              <a:rPr lang="en-US" dirty="0"/>
              <a:t>The many </a:t>
            </a:r>
            <a:r>
              <a:rPr lang="en-GB" dirty="0"/>
              <a:t>dimensions</a:t>
            </a:r>
            <a:r>
              <a:rPr lang="en-US" dirty="0"/>
              <a:t> of immigration</a:t>
            </a:r>
            <a:br>
              <a:rPr lang="en-US" dirty="0"/>
            </a:br>
            <a:endParaRPr lang="fi-FI" dirty="0"/>
          </a:p>
        </p:txBody>
      </p:sp>
      <p:sp>
        <p:nvSpPr>
          <p:cNvPr id="33" name="Ellipsi 32">
            <a:extLst>
              <a:ext uri="{FF2B5EF4-FFF2-40B4-BE49-F238E27FC236}">
                <a16:creationId xmlns:a16="http://schemas.microsoft.com/office/drawing/2014/main" id="{4F0AF93D-0834-440A-8EF7-804000F611DB}"/>
              </a:ext>
            </a:extLst>
          </p:cNvPr>
          <p:cNvSpPr/>
          <p:nvPr/>
        </p:nvSpPr>
        <p:spPr>
          <a:xfrm>
            <a:off x="1586415" y="1305035"/>
            <a:ext cx="8917757" cy="50576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kstiruutu 33">
            <a:extLst>
              <a:ext uri="{FF2B5EF4-FFF2-40B4-BE49-F238E27FC236}">
                <a16:creationId xmlns:a16="http://schemas.microsoft.com/office/drawing/2014/main" id="{45073F18-E67A-40BC-B4DF-8EFE8BDA628F}"/>
              </a:ext>
            </a:extLst>
          </p:cNvPr>
          <p:cNvSpPr txBox="1"/>
          <p:nvPr/>
        </p:nvSpPr>
        <p:spPr>
          <a:xfrm>
            <a:off x="8052879" y="2550760"/>
            <a:ext cx="2530710" cy="369332"/>
          </a:xfrm>
          <a:prstGeom prst="rect">
            <a:avLst/>
          </a:prstGeom>
          <a:noFill/>
        </p:spPr>
        <p:txBody>
          <a:bodyPr wrap="square" lIns="0" tIns="0" rIns="0" bIns="0" rtlCol="0">
            <a:spAutoFit/>
          </a:bodyPr>
          <a:lstStyle/>
          <a:p>
            <a:r>
              <a:rPr lang="en-GB" sz="2400" b="1" i="0" dirty="0">
                <a:solidFill>
                  <a:schemeClr val="accent4">
                    <a:lumMod val="75000"/>
                  </a:schemeClr>
                </a:solidFill>
              </a:rPr>
              <a:t>population growth</a:t>
            </a:r>
          </a:p>
        </p:txBody>
      </p:sp>
      <p:sp>
        <p:nvSpPr>
          <p:cNvPr id="35" name="Tekstiruutu 34">
            <a:extLst>
              <a:ext uri="{FF2B5EF4-FFF2-40B4-BE49-F238E27FC236}">
                <a16:creationId xmlns:a16="http://schemas.microsoft.com/office/drawing/2014/main" id="{1C1A57C9-AE84-435F-9DBF-47D70EB4F163}"/>
              </a:ext>
            </a:extLst>
          </p:cNvPr>
          <p:cNvSpPr txBox="1"/>
          <p:nvPr/>
        </p:nvSpPr>
        <p:spPr>
          <a:xfrm>
            <a:off x="6453822" y="2908853"/>
            <a:ext cx="1436979" cy="369332"/>
          </a:xfrm>
          <a:prstGeom prst="rect">
            <a:avLst/>
          </a:prstGeom>
          <a:noFill/>
        </p:spPr>
        <p:txBody>
          <a:bodyPr wrap="square" lIns="0" tIns="0" rIns="0" bIns="0" rtlCol="0">
            <a:spAutoFit/>
          </a:bodyPr>
          <a:lstStyle/>
          <a:p>
            <a:r>
              <a:rPr lang="en-GB" sz="2400" b="1" i="0" dirty="0">
                <a:solidFill>
                  <a:schemeClr val="accent5">
                    <a:lumMod val="75000"/>
                  </a:schemeClr>
                </a:solidFill>
              </a:rPr>
              <a:t>integration</a:t>
            </a:r>
          </a:p>
        </p:txBody>
      </p:sp>
      <p:sp>
        <p:nvSpPr>
          <p:cNvPr id="36" name="Tekstiruutu 35">
            <a:extLst>
              <a:ext uri="{FF2B5EF4-FFF2-40B4-BE49-F238E27FC236}">
                <a16:creationId xmlns:a16="http://schemas.microsoft.com/office/drawing/2014/main" id="{C7AB3749-774C-45DC-8225-FB7096F8E43E}"/>
              </a:ext>
            </a:extLst>
          </p:cNvPr>
          <p:cNvSpPr txBox="1"/>
          <p:nvPr/>
        </p:nvSpPr>
        <p:spPr>
          <a:xfrm>
            <a:off x="6975724" y="3869977"/>
            <a:ext cx="1194922" cy="369332"/>
          </a:xfrm>
          <a:prstGeom prst="rect">
            <a:avLst/>
          </a:prstGeom>
          <a:noFill/>
        </p:spPr>
        <p:txBody>
          <a:bodyPr wrap="square" lIns="0" tIns="0" rIns="0" bIns="0" rtlCol="0">
            <a:spAutoFit/>
          </a:bodyPr>
          <a:lstStyle/>
          <a:p>
            <a:r>
              <a:rPr lang="en-GB" sz="2400" b="1" i="0" dirty="0">
                <a:solidFill>
                  <a:schemeClr val="accent2">
                    <a:lumMod val="75000"/>
                  </a:schemeClr>
                </a:solidFill>
              </a:rPr>
              <a:t>diversity</a:t>
            </a:r>
          </a:p>
        </p:txBody>
      </p:sp>
      <p:sp>
        <p:nvSpPr>
          <p:cNvPr id="37" name="Tekstiruutu 36">
            <a:extLst>
              <a:ext uri="{FF2B5EF4-FFF2-40B4-BE49-F238E27FC236}">
                <a16:creationId xmlns:a16="http://schemas.microsoft.com/office/drawing/2014/main" id="{C6B4B48D-E9CF-4DC0-8E29-D4293C404AE0}"/>
              </a:ext>
            </a:extLst>
          </p:cNvPr>
          <p:cNvSpPr txBox="1"/>
          <p:nvPr/>
        </p:nvSpPr>
        <p:spPr>
          <a:xfrm>
            <a:off x="6193952" y="5085052"/>
            <a:ext cx="570523" cy="307777"/>
          </a:xfrm>
          <a:prstGeom prst="rect">
            <a:avLst/>
          </a:prstGeom>
          <a:noFill/>
        </p:spPr>
        <p:txBody>
          <a:bodyPr wrap="square" lIns="0" tIns="0" rIns="0" bIns="0" rtlCol="0">
            <a:spAutoFit/>
          </a:bodyPr>
          <a:lstStyle/>
          <a:p>
            <a:r>
              <a:rPr lang="en-GB" sz="2000" b="1" i="0" dirty="0">
                <a:solidFill>
                  <a:schemeClr val="accent5">
                    <a:lumMod val="75000"/>
                  </a:schemeClr>
                </a:solidFill>
              </a:rPr>
              <a:t>work</a:t>
            </a:r>
          </a:p>
        </p:txBody>
      </p:sp>
      <p:sp>
        <p:nvSpPr>
          <p:cNvPr id="38" name="Tekstiruutu 37">
            <a:extLst>
              <a:ext uri="{FF2B5EF4-FFF2-40B4-BE49-F238E27FC236}">
                <a16:creationId xmlns:a16="http://schemas.microsoft.com/office/drawing/2014/main" id="{8B0EB85A-A2CB-4BF4-BA99-360298C6E260}"/>
              </a:ext>
            </a:extLst>
          </p:cNvPr>
          <p:cNvSpPr txBox="1"/>
          <p:nvPr/>
        </p:nvSpPr>
        <p:spPr>
          <a:xfrm>
            <a:off x="9156522" y="3659540"/>
            <a:ext cx="1000569" cy="307777"/>
          </a:xfrm>
          <a:prstGeom prst="rect">
            <a:avLst/>
          </a:prstGeom>
          <a:noFill/>
        </p:spPr>
        <p:txBody>
          <a:bodyPr wrap="square" lIns="0" tIns="0" rIns="0" bIns="0" rtlCol="0">
            <a:spAutoFit/>
          </a:bodyPr>
          <a:lstStyle/>
          <a:p>
            <a:r>
              <a:rPr lang="en-GB" sz="2000" b="1">
                <a:solidFill>
                  <a:schemeClr val="accent2">
                    <a:lumMod val="75000"/>
                  </a:schemeClr>
                </a:solidFill>
              </a:rPr>
              <a:t>family</a:t>
            </a:r>
            <a:endParaRPr lang="en-GB" sz="2000" b="1" i="0">
              <a:solidFill>
                <a:schemeClr val="accent2">
                  <a:lumMod val="75000"/>
                </a:schemeClr>
              </a:solidFill>
            </a:endParaRPr>
          </a:p>
        </p:txBody>
      </p:sp>
      <p:sp>
        <p:nvSpPr>
          <p:cNvPr id="39" name="Tekstiruutu 38">
            <a:extLst>
              <a:ext uri="{FF2B5EF4-FFF2-40B4-BE49-F238E27FC236}">
                <a16:creationId xmlns:a16="http://schemas.microsoft.com/office/drawing/2014/main" id="{AECA2F7A-3FCF-4302-AF11-509EA5BCD5A6}"/>
              </a:ext>
            </a:extLst>
          </p:cNvPr>
          <p:cNvSpPr txBox="1"/>
          <p:nvPr/>
        </p:nvSpPr>
        <p:spPr>
          <a:xfrm>
            <a:off x="1655879" y="2664454"/>
            <a:ext cx="2731009" cy="369332"/>
          </a:xfrm>
          <a:prstGeom prst="rect">
            <a:avLst/>
          </a:prstGeom>
          <a:noFill/>
        </p:spPr>
        <p:txBody>
          <a:bodyPr wrap="square" lIns="0" tIns="0" rIns="0" bIns="0" rtlCol="0">
            <a:spAutoFit/>
          </a:bodyPr>
          <a:lstStyle/>
          <a:p>
            <a:r>
              <a:rPr lang="en-GB" sz="2400" b="1" dirty="0">
                <a:solidFill>
                  <a:srgbClr val="002060"/>
                </a:solidFill>
              </a:rPr>
              <a:t>non-Finnish speaking</a:t>
            </a:r>
            <a:endParaRPr lang="en-GB" sz="2400" b="1" i="0" dirty="0">
              <a:solidFill>
                <a:srgbClr val="002060"/>
              </a:solidFill>
            </a:endParaRPr>
          </a:p>
        </p:txBody>
      </p:sp>
      <p:sp>
        <p:nvSpPr>
          <p:cNvPr id="40" name="Tekstiruutu 39">
            <a:extLst>
              <a:ext uri="{FF2B5EF4-FFF2-40B4-BE49-F238E27FC236}">
                <a16:creationId xmlns:a16="http://schemas.microsoft.com/office/drawing/2014/main" id="{41A20CBD-44C3-477F-9D1A-775ECF05FE94}"/>
              </a:ext>
            </a:extLst>
          </p:cNvPr>
          <p:cNvSpPr txBox="1"/>
          <p:nvPr/>
        </p:nvSpPr>
        <p:spPr>
          <a:xfrm>
            <a:off x="6045294" y="2460350"/>
            <a:ext cx="1638110" cy="246221"/>
          </a:xfrm>
          <a:prstGeom prst="rect">
            <a:avLst/>
          </a:prstGeom>
          <a:noFill/>
        </p:spPr>
        <p:txBody>
          <a:bodyPr wrap="square" lIns="0" tIns="0" rIns="0" bIns="0" rtlCol="0">
            <a:spAutoFit/>
          </a:bodyPr>
          <a:lstStyle/>
          <a:p>
            <a:r>
              <a:rPr lang="en-GB" sz="1600" b="1" dirty="0">
                <a:solidFill>
                  <a:srgbClr val="002060"/>
                </a:solidFill>
              </a:rPr>
              <a:t>third culture kid</a:t>
            </a:r>
            <a:endParaRPr lang="en-GB" sz="1600" b="1" i="0" dirty="0">
              <a:solidFill>
                <a:srgbClr val="002060"/>
              </a:solidFill>
            </a:endParaRPr>
          </a:p>
        </p:txBody>
      </p:sp>
      <p:sp>
        <p:nvSpPr>
          <p:cNvPr id="41" name="Tekstiruutu 40">
            <a:extLst>
              <a:ext uri="{FF2B5EF4-FFF2-40B4-BE49-F238E27FC236}">
                <a16:creationId xmlns:a16="http://schemas.microsoft.com/office/drawing/2014/main" id="{C23C9DB8-29C3-46DE-9F5D-48DAB1D8347A}"/>
              </a:ext>
            </a:extLst>
          </p:cNvPr>
          <p:cNvSpPr txBox="1"/>
          <p:nvPr/>
        </p:nvSpPr>
        <p:spPr>
          <a:xfrm>
            <a:off x="4162186" y="2367279"/>
            <a:ext cx="1151274" cy="246221"/>
          </a:xfrm>
          <a:prstGeom prst="rect">
            <a:avLst/>
          </a:prstGeom>
          <a:noFill/>
        </p:spPr>
        <p:txBody>
          <a:bodyPr wrap="square" lIns="0" tIns="0" rIns="0" bIns="0" rtlCol="0">
            <a:spAutoFit/>
          </a:bodyPr>
          <a:lstStyle/>
          <a:p>
            <a:r>
              <a:rPr lang="en-GB" sz="1600" b="1" dirty="0">
                <a:solidFill>
                  <a:srgbClr val="002060"/>
                </a:solidFill>
              </a:rPr>
              <a:t>minority</a:t>
            </a:r>
            <a:endParaRPr lang="en-GB" sz="1600" b="1" i="0" dirty="0">
              <a:solidFill>
                <a:srgbClr val="002060"/>
              </a:solidFill>
            </a:endParaRPr>
          </a:p>
        </p:txBody>
      </p:sp>
      <p:sp>
        <p:nvSpPr>
          <p:cNvPr id="42" name="Tekstiruutu 41">
            <a:extLst>
              <a:ext uri="{FF2B5EF4-FFF2-40B4-BE49-F238E27FC236}">
                <a16:creationId xmlns:a16="http://schemas.microsoft.com/office/drawing/2014/main" id="{746FE0B5-B3AC-4392-A00D-DCAE43599F29}"/>
              </a:ext>
            </a:extLst>
          </p:cNvPr>
          <p:cNvSpPr txBox="1"/>
          <p:nvPr/>
        </p:nvSpPr>
        <p:spPr>
          <a:xfrm>
            <a:off x="4237539" y="3833844"/>
            <a:ext cx="1000569" cy="246221"/>
          </a:xfrm>
          <a:prstGeom prst="rect">
            <a:avLst/>
          </a:prstGeom>
          <a:noFill/>
        </p:spPr>
        <p:txBody>
          <a:bodyPr wrap="square" lIns="0" tIns="0" rIns="0" bIns="0" rtlCol="0">
            <a:spAutoFit/>
          </a:bodyPr>
          <a:lstStyle/>
          <a:p>
            <a:r>
              <a:rPr lang="en-GB" sz="1600" b="1">
                <a:solidFill>
                  <a:schemeClr val="accent2">
                    <a:lumMod val="75000"/>
                  </a:schemeClr>
                </a:solidFill>
              </a:rPr>
              <a:t>diasporas</a:t>
            </a:r>
            <a:endParaRPr lang="en-GB" sz="1600" b="1" i="0">
              <a:solidFill>
                <a:schemeClr val="accent2">
                  <a:lumMod val="75000"/>
                </a:schemeClr>
              </a:solidFill>
            </a:endParaRPr>
          </a:p>
        </p:txBody>
      </p:sp>
      <p:sp>
        <p:nvSpPr>
          <p:cNvPr id="43" name="Tekstiruutu 42">
            <a:extLst>
              <a:ext uri="{FF2B5EF4-FFF2-40B4-BE49-F238E27FC236}">
                <a16:creationId xmlns:a16="http://schemas.microsoft.com/office/drawing/2014/main" id="{C031A0EC-3AF8-424A-A22A-4695BABEBA1B}"/>
              </a:ext>
            </a:extLst>
          </p:cNvPr>
          <p:cNvSpPr txBox="1"/>
          <p:nvPr/>
        </p:nvSpPr>
        <p:spPr>
          <a:xfrm>
            <a:off x="3750237" y="3203393"/>
            <a:ext cx="1089060" cy="246221"/>
          </a:xfrm>
          <a:prstGeom prst="rect">
            <a:avLst/>
          </a:prstGeom>
          <a:noFill/>
        </p:spPr>
        <p:txBody>
          <a:bodyPr wrap="square" lIns="0" tIns="0" rIns="0" bIns="0" rtlCol="0">
            <a:spAutoFit/>
          </a:bodyPr>
          <a:lstStyle/>
          <a:p>
            <a:r>
              <a:rPr lang="en-GB" sz="1600" b="1" i="0">
                <a:solidFill>
                  <a:schemeClr val="accent4">
                    <a:lumMod val="75000"/>
                  </a:schemeClr>
                </a:solidFill>
              </a:rPr>
              <a:t>polarisation</a:t>
            </a:r>
          </a:p>
        </p:txBody>
      </p:sp>
      <p:sp>
        <p:nvSpPr>
          <p:cNvPr id="44" name="Tekstiruutu 43">
            <a:extLst>
              <a:ext uri="{FF2B5EF4-FFF2-40B4-BE49-F238E27FC236}">
                <a16:creationId xmlns:a16="http://schemas.microsoft.com/office/drawing/2014/main" id="{C8B289EB-F3AE-40A9-8C4C-9EDFE0F9CDDE}"/>
              </a:ext>
            </a:extLst>
          </p:cNvPr>
          <p:cNvSpPr txBox="1"/>
          <p:nvPr/>
        </p:nvSpPr>
        <p:spPr>
          <a:xfrm>
            <a:off x="5216915" y="3408287"/>
            <a:ext cx="1758809" cy="570731"/>
          </a:xfrm>
          <a:prstGeom prst="rect">
            <a:avLst/>
          </a:prstGeom>
          <a:noFill/>
        </p:spPr>
        <p:txBody>
          <a:bodyPr wrap="square" lIns="0" tIns="0" rIns="0" bIns="0" rtlCol="0">
            <a:spAutoFit/>
          </a:bodyPr>
          <a:lstStyle/>
          <a:p>
            <a:r>
              <a:rPr lang="en-GB" sz="3600" b="1" dirty="0">
                <a:solidFill>
                  <a:srgbClr val="002060"/>
                </a:solidFill>
              </a:rPr>
              <a:t>inclusion</a:t>
            </a:r>
            <a:endParaRPr lang="en-GB" sz="3600" b="1" i="0" dirty="0">
              <a:solidFill>
                <a:srgbClr val="002060"/>
              </a:solidFill>
            </a:endParaRPr>
          </a:p>
        </p:txBody>
      </p:sp>
      <p:sp>
        <p:nvSpPr>
          <p:cNvPr id="45" name="Tekstiruutu 44">
            <a:extLst>
              <a:ext uri="{FF2B5EF4-FFF2-40B4-BE49-F238E27FC236}">
                <a16:creationId xmlns:a16="http://schemas.microsoft.com/office/drawing/2014/main" id="{97DC6B1A-0D72-4CBF-B64E-831FE303BA09}"/>
              </a:ext>
            </a:extLst>
          </p:cNvPr>
          <p:cNvSpPr txBox="1"/>
          <p:nvPr/>
        </p:nvSpPr>
        <p:spPr>
          <a:xfrm>
            <a:off x="3530152" y="1466056"/>
            <a:ext cx="5030281" cy="369332"/>
          </a:xfrm>
          <a:prstGeom prst="rect">
            <a:avLst/>
          </a:prstGeom>
          <a:noFill/>
        </p:spPr>
        <p:txBody>
          <a:bodyPr wrap="square" lIns="0" tIns="0" rIns="0" bIns="0" rtlCol="0">
            <a:spAutoFit/>
          </a:bodyPr>
          <a:lstStyle/>
          <a:p>
            <a:r>
              <a:rPr lang="en-GB" sz="2400" b="1" dirty="0">
                <a:solidFill>
                  <a:schemeClr val="tx2"/>
                </a:solidFill>
              </a:rPr>
              <a:t>country-specific friendship associations </a:t>
            </a:r>
            <a:endParaRPr lang="en-GB" sz="2400" b="1" i="0" dirty="0">
              <a:solidFill>
                <a:schemeClr val="tx2"/>
              </a:solidFill>
            </a:endParaRPr>
          </a:p>
        </p:txBody>
      </p:sp>
      <p:sp>
        <p:nvSpPr>
          <p:cNvPr id="46" name="Tekstiruutu 45">
            <a:extLst>
              <a:ext uri="{FF2B5EF4-FFF2-40B4-BE49-F238E27FC236}">
                <a16:creationId xmlns:a16="http://schemas.microsoft.com/office/drawing/2014/main" id="{E4BF0CAE-5630-4A67-BAE7-60B1A4F7C5AA}"/>
              </a:ext>
            </a:extLst>
          </p:cNvPr>
          <p:cNvSpPr txBox="1"/>
          <p:nvPr/>
        </p:nvSpPr>
        <p:spPr>
          <a:xfrm>
            <a:off x="2502173" y="4676251"/>
            <a:ext cx="3219732" cy="369332"/>
          </a:xfrm>
          <a:prstGeom prst="rect">
            <a:avLst/>
          </a:prstGeom>
          <a:noFill/>
        </p:spPr>
        <p:txBody>
          <a:bodyPr wrap="square" lIns="0" tIns="0" rIns="0" bIns="0" rtlCol="0">
            <a:spAutoFit/>
          </a:bodyPr>
          <a:lstStyle/>
          <a:p>
            <a:r>
              <a:rPr lang="en-GB" sz="2400" b="1" dirty="0">
                <a:solidFill>
                  <a:schemeClr val="accent2">
                    <a:lumMod val="75000"/>
                  </a:schemeClr>
                </a:solidFill>
              </a:rPr>
              <a:t>people of foreign origin</a:t>
            </a:r>
            <a:endParaRPr lang="en-GB" sz="2400" b="1" i="0" dirty="0">
              <a:solidFill>
                <a:schemeClr val="accent2">
                  <a:lumMod val="75000"/>
                </a:schemeClr>
              </a:solidFill>
            </a:endParaRPr>
          </a:p>
        </p:txBody>
      </p:sp>
      <p:sp>
        <p:nvSpPr>
          <p:cNvPr id="47" name="Tekstiruutu 46">
            <a:extLst>
              <a:ext uri="{FF2B5EF4-FFF2-40B4-BE49-F238E27FC236}">
                <a16:creationId xmlns:a16="http://schemas.microsoft.com/office/drawing/2014/main" id="{69199A64-7BA4-4930-8164-50B9BF2323B2}"/>
              </a:ext>
            </a:extLst>
          </p:cNvPr>
          <p:cNvSpPr txBox="1"/>
          <p:nvPr/>
        </p:nvSpPr>
        <p:spPr>
          <a:xfrm>
            <a:off x="5156489" y="2908853"/>
            <a:ext cx="715652" cy="276999"/>
          </a:xfrm>
          <a:prstGeom prst="rect">
            <a:avLst/>
          </a:prstGeom>
          <a:noFill/>
        </p:spPr>
        <p:txBody>
          <a:bodyPr wrap="square" lIns="0" tIns="0" rIns="0" bIns="0" rtlCol="0">
            <a:spAutoFit/>
          </a:bodyPr>
          <a:lstStyle/>
          <a:p>
            <a:r>
              <a:rPr lang="en-GB" b="1" dirty="0">
                <a:solidFill>
                  <a:schemeClr val="accent2">
                    <a:lumMod val="75000"/>
                  </a:schemeClr>
                </a:solidFill>
              </a:rPr>
              <a:t>safety</a:t>
            </a:r>
            <a:endParaRPr lang="en-GB" b="1" i="0" dirty="0">
              <a:solidFill>
                <a:schemeClr val="accent2">
                  <a:lumMod val="75000"/>
                </a:schemeClr>
              </a:solidFill>
            </a:endParaRPr>
          </a:p>
        </p:txBody>
      </p:sp>
      <p:sp>
        <p:nvSpPr>
          <p:cNvPr id="48" name="Tekstiruutu 47">
            <a:extLst>
              <a:ext uri="{FF2B5EF4-FFF2-40B4-BE49-F238E27FC236}">
                <a16:creationId xmlns:a16="http://schemas.microsoft.com/office/drawing/2014/main" id="{92A2F26D-7297-40D0-8736-C411035A7EB7}"/>
              </a:ext>
            </a:extLst>
          </p:cNvPr>
          <p:cNvSpPr txBox="1"/>
          <p:nvPr/>
        </p:nvSpPr>
        <p:spPr>
          <a:xfrm>
            <a:off x="7186531" y="4715720"/>
            <a:ext cx="2056781" cy="246221"/>
          </a:xfrm>
          <a:prstGeom prst="rect">
            <a:avLst/>
          </a:prstGeom>
          <a:noFill/>
        </p:spPr>
        <p:txBody>
          <a:bodyPr wrap="square" lIns="0" tIns="0" rIns="0" bIns="0" rtlCol="0">
            <a:spAutoFit/>
          </a:bodyPr>
          <a:lstStyle/>
          <a:p>
            <a:r>
              <a:rPr lang="en-GB" sz="1600" b="1" dirty="0">
                <a:solidFill>
                  <a:schemeClr val="accent2">
                    <a:lumMod val="75000"/>
                  </a:schemeClr>
                </a:solidFill>
              </a:rPr>
              <a:t>ethnic minorities</a:t>
            </a:r>
            <a:endParaRPr lang="en-GB" sz="1600" b="1" i="0" dirty="0">
              <a:solidFill>
                <a:schemeClr val="accent2">
                  <a:lumMod val="75000"/>
                </a:schemeClr>
              </a:solidFill>
            </a:endParaRPr>
          </a:p>
        </p:txBody>
      </p:sp>
      <p:sp>
        <p:nvSpPr>
          <p:cNvPr id="49" name="Tekstiruutu 48">
            <a:extLst>
              <a:ext uri="{FF2B5EF4-FFF2-40B4-BE49-F238E27FC236}">
                <a16:creationId xmlns:a16="http://schemas.microsoft.com/office/drawing/2014/main" id="{CECEE3CE-51A9-41E8-B7C1-67D87385DAA9}"/>
              </a:ext>
            </a:extLst>
          </p:cNvPr>
          <p:cNvSpPr txBox="1"/>
          <p:nvPr/>
        </p:nvSpPr>
        <p:spPr>
          <a:xfrm>
            <a:off x="6255268" y="1912018"/>
            <a:ext cx="1218162" cy="369332"/>
          </a:xfrm>
          <a:prstGeom prst="rect">
            <a:avLst/>
          </a:prstGeom>
          <a:noFill/>
        </p:spPr>
        <p:txBody>
          <a:bodyPr wrap="square" lIns="0" tIns="0" rIns="0" bIns="0" rtlCol="0">
            <a:spAutoFit/>
          </a:bodyPr>
          <a:lstStyle/>
          <a:p>
            <a:r>
              <a:rPr lang="en-GB" sz="2400" b="1" i="0" dirty="0">
                <a:solidFill>
                  <a:srgbClr val="002060"/>
                </a:solidFill>
              </a:rPr>
              <a:t>economy</a:t>
            </a:r>
          </a:p>
        </p:txBody>
      </p:sp>
      <p:sp>
        <p:nvSpPr>
          <p:cNvPr id="50" name="Tekstiruutu 49">
            <a:extLst>
              <a:ext uri="{FF2B5EF4-FFF2-40B4-BE49-F238E27FC236}">
                <a16:creationId xmlns:a16="http://schemas.microsoft.com/office/drawing/2014/main" id="{25E4191C-F6AF-4CD1-B91B-F505A9E621EC}"/>
              </a:ext>
            </a:extLst>
          </p:cNvPr>
          <p:cNvSpPr txBox="1"/>
          <p:nvPr/>
        </p:nvSpPr>
        <p:spPr>
          <a:xfrm>
            <a:off x="5176927" y="2027357"/>
            <a:ext cx="1110941" cy="246221"/>
          </a:xfrm>
          <a:prstGeom prst="rect">
            <a:avLst/>
          </a:prstGeom>
          <a:noFill/>
        </p:spPr>
        <p:txBody>
          <a:bodyPr wrap="square" lIns="0" tIns="0" rIns="0" bIns="0" rtlCol="0">
            <a:spAutoFit/>
          </a:bodyPr>
          <a:lstStyle/>
          <a:p>
            <a:r>
              <a:rPr lang="en-GB" sz="1600" b="1" dirty="0">
                <a:solidFill>
                  <a:schemeClr val="accent2">
                    <a:lumMod val="75000"/>
                  </a:schemeClr>
                </a:solidFill>
              </a:rPr>
              <a:t>wellbeing</a:t>
            </a:r>
            <a:endParaRPr lang="en-GB" sz="1600" b="1" i="0" dirty="0">
              <a:solidFill>
                <a:schemeClr val="accent2">
                  <a:lumMod val="75000"/>
                </a:schemeClr>
              </a:solidFill>
            </a:endParaRPr>
          </a:p>
        </p:txBody>
      </p:sp>
      <p:sp>
        <p:nvSpPr>
          <p:cNvPr id="51" name="Tekstiruutu 50">
            <a:extLst>
              <a:ext uri="{FF2B5EF4-FFF2-40B4-BE49-F238E27FC236}">
                <a16:creationId xmlns:a16="http://schemas.microsoft.com/office/drawing/2014/main" id="{926A3A0E-64CA-4C01-9FDB-674AC2D5E90F}"/>
              </a:ext>
            </a:extLst>
          </p:cNvPr>
          <p:cNvSpPr txBox="1"/>
          <p:nvPr/>
        </p:nvSpPr>
        <p:spPr>
          <a:xfrm>
            <a:off x="3811252" y="2096048"/>
            <a:ext cx="1151273" cy="246221"/>
          </a:xfrm>
          <a:prstGeom prst="rect">
            <a:avLst/>
          </a:prstGeom>
          <a:noFill/>
        </p:spPr>
        <p:txBody>
          <a:bodyPr wrap="square" lIns="0" tIns="0" rIns="0" bIns="0" rtlCol="0">
            <a:spAutoFit/>
          </a:bodyPr>
          <a:lstStyle/>
          <a:p>
            <a:r>
              <a:rPr lang="en-GB" sz="1600" b="1">
                <a:solidFill>
                  <a:schemeClr val="accent5"/>
                </a:solidFill>
              </a:rPr>
              <a:t>refugeeism</a:t>
            </a:r>
            <a:endParaRPr lang="en-GB" sz="1600" b="1" i="0">
              <a:solidFill>
                <a:schemeClr val="accent5"/>
              </a:solidFill>
            </a:endParaRPr>
          </a:p>
        </p:txBody>
      </p:sp>
      <p:sp>
        <p:nvSpPr>
          <p:cNvPr id="52" name="Tekstiruutu 51">
            <a:extLst>
              <a:ext uri="{FF2B5EF4-FFF2-40B4-BE49-F238E27FC236}">
                <a16:creationId xmlns:a16="http://schemas.microsoft.com/office/drawing/2014/main" id="{60BA9E67-B37C-4CFF-9C20-20A32E344615}"/>
              </a:ext>
            </a:extLst>
          </p:cNvPr>
          <p:cNvSpPr txBox="1"/>
          <p:nvPr/>
        </p:nvSpPr>
        <p:spPr>
          <a:xfrm>
            <a:off x="2560959" y="3543753"/>
            <a:ext cx="2176864" cy="246221"/>
          </a:xfrm>
          <a:prstGeom prst="rect">
            <a:avLst/>
          </a:prstGeom>
          <a:noFill/>
        </p:spPr>
        <p:txBody>
          <a:bodyPr wrap="square" lIns="0" tIns="0" rIns="0" bIns="0" rtlCol="0">
            <a:spAutoFit/>
          </a:bodyPr>
          <a:lstStyle/>
          <a:p>
            <a:r>
              <a:rPr lang="en-GB" sz="1600" b="1">
                <a:solidFill>
                  <a:schemeClr val="accent5">
                    <a:lumMod val="75000"/>
                  </a:schemeClr>
                </a:solidFill>
              </a:rPr>
              <a:t>international protection</a:t>
            </a:r>
            <a:endParaRPr lang="en-GB" sz="1600" b="1" i="0">
              <a:solidFill>
                <a:schemeClr val="accent5">
                  <a:lumMod val="75000"/>
                </a:schemeClr>
              </a:solidFill>
            </a:endParaRPr>
          </a:p>
        </p:txBody>
      </p:sp>
      <p:sp>
        <p:nvSpPr>
          <p:cNvPr id="53" name="Tekstiruutu 52">
            <a:extLst>
              <a:ext uri="{FF2B5EF4-FFF2-40B4-BE49-F238E27FC236}">
                <a16:creationId xmlns:a16="http://schemas.microsoft.com/office/drawing/2014/main" id="{75B08FD4-A32F-4632-88EE-7CF244F47D1B}"/>
              </a:ext>
            </a:extLst>
          </p:cNvPr>
          <p:cNvSpPr txBox="1"/>
          <p:nvPr/>
        </p:nvSpPr>
        <p:spPr>
          <a:xfrm>
            <a:off x="6045294" y="5582221"/>
            <a:ext cx="1734966" cy="246221"/>
          </a:xfrm>
          <a:prstGeom prst="rect">
            <a:avLst/>
          </a:prstGeom>
          <a:noFill/>
        </p:spPr>
        <p:txBody>
          <a:bodyPr wrap="square" lIns="0" tIns="0" rIns="0" bIns="0" rtlCol="0">
            <a:spAutoFit/>
          </a:bodyPr>
          <a:lstStyle/>
          <a:p>
            <a:r>
              <a:rPr lang="en-GB" sz="1600" b="1" i="0">
                <a:solidFill>
                  <a:srgbClr val="D25532"/>
                </a:solidFill>
              </a:rPr>
              <a:t>returnees to Finland</a:t>
            </a:r>
          </a:p>
        </p:txBody>
      </p:sp>
      <p:sp>
        <p:nvSpPr>
          <p:cNvPr id="54" name="Tekstiruutu 53">
            <a:extLst>
              <a:ext uri="{FF2B5EF4-FFF2-40B4-BE49-F238E27FC236}">
                <a16:creationId xmlns:a16="http://schemas.microsoft.com/office/drawing/2014/main" id="{FD70199D-1686-455C-B731-8AA3BAA5B59F}"/>
              </a:ext>
            </a:extLst>
          </p:cNvPr>
          <p:cNvSpPr txBox="1"/>
          <p:nvPr/>
        </p:nvSpPr>
        <p:spPr>
          <a:xfrm>
            <a:off x="3065333" y="4243918"/>
            <a:ext cx="1172206" cy="369332"/>
          </a:xfrm>
          <a:prstGeom prst="rect">
            <a:avLst/>
          </a:prstGeom>
          <a:noFill/>
        </p:spPr>
        <p:txBody>
          <a:bodyPr wrap="square" lIns="0" tIns="0" rIns="0" bIns="0" rtlCol="0">
            <a:spAutoFit/>
          </a:bodyPr>
          <a:lstStyle/>
          <a:p>
            <a:r>
              <a:rPr lang="en-GB" sz="2400" b="1" i="0">
                <a:solidFill>
                  <a:schemeClr val="accent5">
                    <a:lumMod val="75000"/>
                  </a:schemeClr>
                </a:solidFill>
              </a:rPr>
              <a:t>love</a:t>
            </a:r>
          </a:p>
        </p:txBody>
      </p:sp>
      <p:sp>
        <p:nvSpPr>
          <p:cNvPr id="55" name="Tekstiruutu 54">
            <a:extLst>
              <a:ext uri="{FF2B5EF4-FFF2-40B4-BE49-F238E27FC236}">
                <a16:creationId xmlns:a16="http://schemas.microsoft.com/office/drawing/2014/main" id="{C39DF8B0-D149-4018-8A65-6F28624E37B3}"/>
              </a:ext>
            </a:extLst>
          </p:cNvPr>
          <p:cNvSpPr txBox="1"/>
          <p:nvPr/>
        </p:nvSpPr>
        <p:spPr>
          <a:xfrm>
            <a:off x="7928918" y="3426745"/>
            <a:ext cx="1436979" cy="246221"/>
          </a:xfrm>
          <a:prstGeom prst="rect">
            <a:avLst/>
          </a:prstGeom>
          <a:noFill/>
        </p:spPr>
        <p:txBody>
          <a:bodyPr wrap="square" lIns="0" tIns="0" rIns="0" bIns="0" rtlCol="0">
            <a:spAutoFit/>
          </a:bodyPr>
          <a:lstStyle/>
          <a:p>
            <a:r>
              <a:rPr lang="en-GB" sz="1600" b="1" i="0">
                <a:solidFill>
                  <a:srgbClr val="002060"/>
                </a:solidFill>
              </a:rPr>
              <a:t>extended family</a:t>
            </a:r>
          </a:p>
        </p:txBody>
      </p:sp>
      <p:sp>
        <p:nvSpPr>
          <p:cNvPr id="56" name="Tekstiruutu 55">
            <a:extLst>
              <a:ext uri="{FF2B5EF4-FFF2-40B4-BE49-F238E27FC236}">
                <a16:creationId xmlns:a16="http://schemas.microsoft.com/office/drawing/2014/main" id="{D5471EDE-2B1F-4439-B8B4-4405482DA589}"/>
              </a:ext>
            </a:extLst>
          </p:cNvPr>
          <p:cNvSpPr txBox="1"/>
          <p:nvPr/>
        </p:nvSpPr>
        <p:spPr>
          <a:xfrm>
            <a:off x="8052879" y="4352797"/>
            <a:ext cx="2056780" cy="246221"/>
          </a:xfrm>
          <a:prstGeom prst="rect">
            <a:avLst/>
          </a:prstGeom>
          <a:noFill/>
        </p:spPr>
        <p:txBody>
          <a:bodyPr wrap="square" lIns="0" tIns="0" rIns="0" bIns="0" rtlCol="0">
            <a:spAutoFit/>
          </a:bodyPr>
          <a:lstStyle/>
          <a:p>
            <a:r>
              <a:rPr lang="en-GB" sz="1600" b="1" i="0" dirty="0">
                <a:solidFill>
                  <a:srgbClr val="002060"/>
                </a:solidFill>
              </a:rPr>
              <a:t>temporary protection</a:t>
            </a:r>
          </a:p>
        </p:txBody>
      </p:sp>
      <p:sp>
        <p:nvSpPr>
          <p:cNvPr id="57" name="Tekstiruutu 56">
            <a:extLst>
              <a:ext uri="{FF2B5EF4-FFF2-40B4-BE49-F238E27FC236}">
                <a16:creationId xmlns:a16="http://schemas.microsoft.com/office/drawing/2014/main" id="{FF6E0BC8-65C8-44A5-A490-2FD356424661}"/>
              </a:ext>
            </a:extLst>
          </p:cNvPr>
          <p:cNvSpPr txBox="1"/>
          <p:nvPr/>
        </p:nvSpPr>
        <p:spPr>
          <a:xfrm>
            <a:off x="6104472" y="4443819"/>
            <a:ext cx="1194922" cy="369332"/>
          </a:xfrm>
          <a:prstGeom prst="rect">
            <a:avLst/>
          </a:prstGeom>
          <a:noFill/>
        </p:spPr>
        <p:txBody>
          <a:bodyPr wrap="square" lIns="0" tIns="0" rIns="0" bIns="0" rtlCol="0">
            <a:spAutoFit/>
          </a:bodyPr>
          <a:lstStyle/>
          <a:p>
            <a:r>
              <a:rPr lang="en-GB" sz="2400" b="1" i="0">
                <a:solidFill>
                  <a:srgbClr val="002060"/>
                </a:solidFill>
              </a:rPr>
              <a:t>studies</a:t>
            </a:r>
          </a:p>
        </p:txBody>
      </p:sp>
      <p:sp>
        <p:nvSpPr>
          <p:cNvPr id="58" name="Tekstiruutu 57">
            <a:extLst>
              <a:ext uri="{FF2B5EF4-FFF2-40B4-BE49-F238E27FC236}">
                <a16:creationId xmlns:a16="http://schemas.microsoft.com/office/drawing/2014/main" id="{BF36438F-CA9D-44CA-9FEB-DD697FE30CB8}"/>
              </a:ext>
            </a:extLst>
          </p:cNvPr>
          <p:cNvSpPr txBox="1"/>
          <p:nvPr/>
        </p:nvSpPr>
        <p:spPr>
          <a:xfrm>
            <a:off x="4849683" y="5139185"/>
            <a:ext cx="885796" cy="246221"/>
          </a:xfrm>
          <a:prstGeom prst="rect">
            <a:avLst/>
          </a:prstGeom>
          <a:noFill/>
        </p:spPr>
        <p:txBody>
          <a:bodyPr wrap="square" lIns="0" tIns="0" rIns="0" bIns="0" rtlCol="0">
            <a:spAutoFit/>
          </a:bodyPr>
          <a:lstStyle/>
          <a:p>
            <a:r>
              <a:rPr lang="en-GB" sz="1600" b="1" i="0" dirty="0">
                <a:solidFill>
                  <a:srgbClr val="002060"/>
                </a:solidFill>
              </a:rPr>
              <a:t>adventure</a:t>
            </a:r>
          </a:p>
        </p:txBody>
      </p:sp>
      <p:sp>
        <p:nvSpPr>
          <p:cNvPr id="59" name="Tekstiruutu 58">
            <a:extLst>
              <a:ext uri="{FF2B5EF4-FFF2-40B4-BE49-F238E27FC236}">
                <a16:creationId xmlns:a16="http://schemas.microsoft.com/office/drawing/2014/main" id="{DAA505F5-3B68-45C4-AACA-2B56FD471635}"/>
              </a:ext>
            </a:extLst>
          </p:cNvPr>
          <p:cNvSpPr txBox="1"/>
          <p:nvPr/>
        </p:nvSpPr>
        <p:spPr>
          <a:xfrm>
            <a:off x="4429388" y="4143066"/>
            <a:ext cx="1319570" cy="369332"/>
          </a:xfrm>
          <a:prstGeom prst="rect">
            <a:avLst/>
          </a:prstGeom>
          <a:noFill/>
        </p:spPr>
        <p:txBody>
          <a:bodyPr wrap="square" lIns="0" tIns="0" rIns="0" bIns="0" rtlCol="0">
            <a:spAutoFit/>
          </a:bodyPr>
          <a:lstStyle/>
          <a:p>
            <a:r>
              <a:rPr lang="en-GB" sz="2400" b="1" i="0" dirty="0">
                <a:solidFill>
                  <a:srgbClr val="002060"/>
                </a:solidFill>
              </a:rPr>
              <a:t>culture</a:t>
            </a:r>
          </a:p>
        </p:txBody>
      </p:sp>
      <p:sp>
        <p:nvSpPr>
          <p:cNvPr id="60" name="Tekstiruutu 59">
            <a:extLst>
              <a:ext uri="{FF2B5EF4-FFF2-40B4-BE49-F238E27FC236}">
                <a16:creationId xmlns:a16="http://schemas.microsoft.com/office/drawing/2014/main" id="{43BFF6BA-8ECA-4211-8E86-76B8176477C0}"/>
              </a:ext>
            </a:extLst>
          </p:cNvPr>
          <p:cNvSpPr txBox="1"/>
          <p:nvPr/>
        </p:nvSpPr>
        <p:spPr>
          <a:xfrm>
            <a:off x="7632571" y="2145167"/>
            <a:ext cx="1523951" cy="276999"/>
          </a:xfrm>
          <a:prstGeom prst="rect">
            <a:avLst/>
          </a:prstGeom>
          <a:noFill/>
        </p:spPr>
        <p:txBody>
          <a:bodyPr wrap="square" lIns="0" tIns="0" rIns="0" bIns="0" rtlCol="0">
            <a:spAutoFit/>
          </a:bodyPr>
          <a:lstStyle/>
          <a:p>
            <a:r>
              <a:rPr lang="en-GB" b="1">
                <a:solidFill>
                  <a:schemeClr val="accent2">
                    <a:lumMod val="75000"/>
                  </a:schemeClr>
                </a:solidFill>
              </a:rPr>
              <a:t>social exclusion</a:t>
            </a:r>
            <a:endParaRPr lang="en-GB" b="1" i="0">
              <a:solidFill>
                <a:schemeClr val="accent2">
                  <a:lumMod val="75000"/>
                </a:schemeClr>
              </a:solidFill>
            </a:endParaRPr>
          </a:p>
        </p:txBody>
      </p:sp>
      <p:sp>
        <p:nvSpPr>
          <p:cNvPr id="61" name="Tekstiruutu 60">
            <a:extLst>
              <a:ext uri="{FF2B5EF4-FFF2-40B4-BE49-F238E27FC236}">
                <a16:creationId xmlns:a16="http://schemas.microsoft.com/office/drawing/2014/main" id="{FC2509C0-493A-4A19-868D-B0854BDCE4CB}"/>
              </a:ext>
            </a:extLst>
          </p:cNvPr>
          <p:cNvSpPr txBox="1"/>
          <p:nvPr/>
        </p:nvSpPr>
        <p:spPr>
          <a:xfrm>
            <a:off x="3945726" y="5376416"/>
            <a:ext cx="701345" cy="246221"/>
          </a:xfrm>
          <a:prstGeom prst="rect">
            <a:avLst/>
          </a:prstGeom>
          <a:noFill/>
        </p:spPr>
        <p:txBody>
          <a:bodyPr wrap="square" lIns="0" tIns="0" rIns="0" bIns="0" rtlCol="0">
            <a:spAutoFit/>
          </a:bodyPr>
          <a:lstStyle/>
          <a:p>
            <a:r>
              <a:rPr lang="en-GB" sz="1600" b="1" i="0" dirty="0">
                <a:solidFill>
                  <a:srgbClr val="002060"/>
                </a:solidFill>
              </a:rPr>
              <a:t>equality</a:t>
            </a:r>
          </a:p>
        </p:txBody>
      </p:sp>
    </p:spTree>
    <p:extLst>
      <p:ext uri="{BB962C8B-B14F-4D97-AF65-F5344CB8AC3E}">
        <p14:creationId xmlns:p14="http://schemas.microsoft.com/office/powerpoint/2010/main" val="296035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BDD0D8-AE60-419D-A403-CF69EF74EB57}"/>
              </a:ext>
            </a:extLst>
          </p:cNvPr>
          <p:cNvSpPr>
            <a:spLocks noGrp="1"/>
          </p:cNvSpPr>
          <p:nvPr>
            <p:ph type="title"/>
          </p:nvPr>
        </p:nvSpPr>
        <p:spPr/>
        <p:txBody>
          <a:bodyPr/>
          <a:lstStyle/>
          <a:p>
            <a:r>
              <a:rPr lang="en-GB" dirty="0">
                <a:latin typeface="+mj-lt"/>
              </a:rPr>
              <a:t>Immigration </a:t>
            </a:r>
            <a:br>
              <a:rPr lang="en-GB" dirty="0">
                <a:latin typeface="+mj-lt"/>
              </a:rPr>
            </a:br>
            <a:r>
              <a:rPr lang="en-GB" dirty="0">
                <a:latin typeface="+mj-lt"/>
              </a:rPr>
              <a:t>in Finland in statistics</a:t>
            </a:r>
            <a:endParaRPr lang="en-GB" b="1" dirty="0">
              <a:latin typeface="+mj-lt"/>
            </a:endParaRPr>
          </a:p>
        </p:txBody>
      </p:sp>
    </p:spTree>
    <p:extLst>
      <p:ext uri="{BB962C8B-B14F-4D97-AF65-F5344CB8AC3E}">
        <p14:creationId xmlns:p14="http://schemas.microsoft.com/office/powerpoint/2010/main" val="32951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D9EA6304-25E6-471F-A278-53E5AD469DC5}"/>
              </a:ext>
            </a:extLst>
          </p:cNvPr>
          <p:cNvSpPr txBox="1">
            <a:spLocks/>
          </p:cNvSpPr>
          <p:nvPr/>
        </p:nvSpPr>
        <p:spPr>
          <a:xfrm>
            <a:off x="838201" y="1512735"/>
            <a:ext cx="4455252" cy="383253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600" b="1" kern="1200">
                <a:solidFill>
                  <a:srgbClr val="142D55"/>
                </a:solidFill>
                <a:latin typeface="+mn-lt"/>
                <a:ea typeface="+mj-ea"/>
                <a:cs typeface="+mj-cs"/>
              </a:defRPr>
            </a:lvl1pPr>
          </a:lstStyle>
          <a:p>
            <a:r>
              <a:rPr lang="en-GB">
                <a:latin typeface="+mj-lt"/>
              </a:rPr>
              <a:t>The Finnish population is ageing and number of people of working age is declining</a:t>
            </a:r>
          </a:p>
        </p:txBody>
      </p:sp>
      <p:sp>
        <p:nvSpPr>
          <p:cNvPr id="5" name="Tekstiruutu 4">
            <a:extLst>
              <a:ext uri="{FF2B5EF4-FFF2-40B4-BE49-F238E27FC236}">
                <a16:creationId xmlns:a16="http://schemas.microsoft.com/office/drawing/2014/main" id="{7CF419BF-4FCE-4C4D-A56C-A2427D30E8FB}"/>
              </a:ext>
            </a:extLst>
          </p:cNvPr>
          <p:cNvSpPr txBox="1"/>
          <p:nvPr/>
        </p:nvSpPr>
        <p:spPr>
          <a:xfrm>
            <a:off x="5767241" y="514348"/>
            <a:ext cx="5569263" cy="400110"/>
          </a:xfrm>
          <a:prstGeom prst="rect">
            <a:avLst/>
          </a:prstGeom>
          <a:noFill/>
        </p:spPr>
        <p:txBody>
          <a:bodyPr wrap="square" rtlCol="0">
            <a:spAutoFit/>
          </a:bodyPr>
          <a:lstStyle/>
          <a:p>
            <a:r>
              <a:rPr lang="en-GB" sz="2000" b="1" dirty="0"/>
              <a:t>The age structure of the Finnish population in 2021</a:t>
            </a:r>
          </a:p>
        </p:txBody>
      </p:sp>
      <p:grpSp>
        <p:nvGrpSpPr>
          <p:cNvPr id="8" name="Ryhmä 7">
            <a:extLst>
              <a:ext uri="{FF2B5EF4-FFF2-40B4-BE49-F238E27FC236}">
                <a16:creationId xmlns:a16="http://schemas.microsoft.com/office/drawing/2014/main" id="{77477C3A-6161-4435-B830-905DD5359DE9}"/>
              </a:ext>
            </a:extLst>
          </p:cNvPr>
          <p:cNvGrpSpPr/>
          <p:nvPr/>
        </p:nvGrpSpPr>
        <p:grpSpPr>
          <a:xfrm>
            <a:off x="5471985" y="920169"/>
            <a:ext cx="6110417" cy="5423483"/>
            <a:chOff x="5471985" y="920169"/>
            <a:chExt cx="6110417" cy="5423483"/>
          </a:xfrm>
        </p:grpSpPr>
        <p:pic>
          <p:nvPicPr>
            <p:cNvPr id="4" name="Kuva 3" descr="In 1917, the age structure of the Finnish population was such that the younger generations were always larger than the older generations. In 2021, the largest age groups are between the ages of 70 and 30.">
              <a:extLst>
                <a:ext uri="{FF2B5EF4-FFF2-40B4-BE49-F238E27FC236}">
                  <a16:creationId xmlns:a16="http://schemas.microsoft.com/office/drawing/2014/main" id="{030D3C3A-3B66-4716-9349-441DABED1B9E}"/>
                </a:ext>
              </a:extLst>
            </p:cNvPr>
            <p:cNvPicPr>
              <a:picLocks noChangeAspect="1"/>
            </p:cNvPicPr>
            <p:nvPr/>
          </p:nvPicPr>
          <p:blipFill>
            <a:blip r:embed="rId2"/>
            <a:stretch>
              <a:fillRect/>
            </a:stretch>
          </p:blipFill>
          <p:spPr>
            <a:xfrm>
              <a:off x="5521344" y="920169"/>
              <a:ext cx="6061058" cy="5423483"/>
            </a:xfrm>
            <a:prstGeom prst="rect">
              <a:avLst/>
            </a:prstGeom>
          </p:spPr>
        </p:pic>
        <p:sp>
          <p:nvSpPr>
            <p:cNvPr id="2" name="Tekstiruutu 1">
              <a:extLst>
                <a:ext uri="{FF2B5EF4-FFF2-40B4-BE49-F238E27FC236}">
                  <a16:creationId xmlns:a16="http://schemas.microsoft.com/office/drawing/2014/main" id="{F0085812-7C45-4918-BD3C-CCCA29A222E9}"/>
                </a:ext>
              </a:extLst>
            </p:cNvPr>
            <p:cNvSpPr txBox="1"/>
            <p:nvPr/>
          </p:nvSpPr>
          <p:spPr>
            <a:xfrm>
              <a:off x="5471985" y="994399"/>
              <a:ext cx="590512" cy="307777"/>
            </a:xfrm>
            <a:prstGeom prst="rect">
              <a:avLst/>
            </a:prstGeom>
            <a:solidFill>
              <a:schemeClr val="bg1"/>
            </a:solidFill>
          </p:spPr>
          <p:txBody>
            <a:bodyPr wrap="square" rtlCol="0">
              <a:spAutoFit/>
            </a:bodyPr>
            <a:lstStyle/>
            <a:p>
              <a:r>
                <a:rPr lang="en-GB" sz="1400" dirty="0"/>
                <a:t>Age</a:t>
              </a:r>
            </a:p>
          </p:txBody>
        </p:sp>
        <p:sp>
          <p:nvSpPr>
            <p:cNvPr id="6" name="Tekstiruutu 5">
              <a:extLst>
                <a:ext uri="{FF2B5EF4-FFF2-40B4-BE49-F238E27FC236}">
                  <a16:creationId xmlns:a16="http://schemas.microsoft.com/office/drawing/2014/main" id="{D3957366-6427-4ADD-AFCE-EAA67CFC105E}"/>
                </a:ext>
              </a:extLst>
            </p:cNvPr>
            <p:cNvSpPr txBox="1"/>
            <p:nvPr/>
          </p:nvSpPr>
          <p:spPr>
            <a:xfrm>
              <a:off x="6228393" y="994399"/>
              <a:ext cx="590512" cy="307777"/>
            </a:xfrm>
            <a:prstGeom prst="rect">
              <a:avLst/>
            </a:prstGeom>
            <a:solidFill>
              <a:schemeClr val="bg1"/>
            </a:solidFill>
          </p:spPr>
          <p:txBody>
            <a:bodyPr wrap="square" rtlCol="0">
              <a:spAutoFit/>
            </a:bodyPr>
            <a:lstStyle/>
            <a:p>
              <a:r>
                <a:rPr lang="en-GB" sz="1400"/>
                <a:t>Men</a:t>
              </a:r>
            </a:p>
          </p:txBody>
        </p:sp>
        <p:sp>
          <p:nvSpPr>
            <p:cNvPr id="7" name="Tekstiruutu 6">
              <a:extLst>
                <a:ext uri="{FF2B5EF4-FFF2-40B4-BE49-F238E27FC236}">
                  <a16:creationId xmlns:a16="http://schemas.microsoft.com/office/drawing/2014/main" id="{D7A81D43-052B-44FD-BBF5-7B614D5D507F}"/>
                </a:ext>
              </a:extLst>
            </p:cNvPr>
            <p:cNvSpPr txBox="1"/>
            <p:nvPr/>
          </p:nvSpPr>
          <p:spPr>
            <a:xfrm>
              <a:off x="10452683" y="994398"/>
              <a:ext cx="753664" cy="307777"/>
            </a:xfrm>
            <a:prstGeom prst="rect">
              <a:avLst/>
            </a:prstGeom>
            <a:solidFill>
              <a:schemeClr val="bg1"/>
            </a:solidFill>
          </p:spPr>
          <p:txBody>
            <a:bodyPr wrap="square" rtlCol="0">
              <a:spAutoFit/>
            </a:bodyPr>
            <a:lstStyle/>
            <a:p>
              <a:r>
                <a:rPr lang="en-GB" sz="1400"/>
                <a:t>Women</a:t>
              </a:r>
            </a:p>
          </p:txBody>
        </p:sp>
      </p:grpSp>
    </p:spTree>
    <p:extLst>
      <p:ext uri="{BB962C8B-B14F-4D97-AF65-F5344CB8AC3E}">
        <p14:creationId xmlns:p14="http://schemas.microsoft.com/office/powerpoint/2010/main" val="152812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E835D-7E6C-4607-A793-3883B7460F63}"/>
              </a:ext>
            </a:extLst>
          </p:cNvPr>
          <p:cNvSpPr>
            <a:spLocks noGrp="1"/>
          </p:cNvSpPr>
          <p:nvPr>
            <p:ph type="title"/>
          </p:nvPr>
        </p:nvSpPr>
        <p:spPr/>
        <p:txBody>
          <a:bodyPr/>
          <a:lstStyle/>
          <a:p>
            <a:r>
              <a:rPr lang="en-GB" dirty="0"/>
              <a:t>The number of immigrants in Finland has grown tenfold since the 1990s</a:t>
            </a:r>
          </a:p>
        </p:txBody>
      </p:sp>
      <p:graphicFrame>
        <p:nvGraphicFramePr>
          <p:cNvPr id="4" name="Sisällön paikkamerkki 6" descr="At the beginning of the 1990s, there were approximately 2,000 foreign citizens in Finland. By 2021, their number had grown to nearly 300,000.&#10;Foreign citizens living in Finland, 1990–2021">
            <a:extLst>
              <a:ext uri="{FF2B5EF4-FFF2-40B4-BE49-F238E27FC236}">
                <a16:creationId xmlns:a16="http://schemas.microsoft.com/office/drawing/2014/main" id="{E723A5AB-0C54-4B4E-B78D-B3486DE80201}"/>
              </a:ext>
            </a:extLst>
          </p:cNvPr>
          <p:cNvGraphicFramePr>
            <a:graphicFrameLocks noGrp="1"/>
          </p:cNvGraphicFramePr>
          <p:nvPr>
            <p:ph idx="1"/>
            <p:extLst>
              <p:ext uri="{D42A27DB-BD31-4B8C-83A1-F6EECF244321}">
                <p14:modId xmlns:p14="http://schemas.microsoft.com/office/powerpoint/2010/main" val="1622525232"/>
              </p:ext>
            </p:extLst>
          </p:nvPr>
        </p:nvGraphicFramePr>
        <p:xfrm>
          <a:off x="838200" y="2114550"/>
          <a:ext cx="9572625" cy="3676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5296565"/>
      </p:ext>
    </p:extLst>
  </p:cSld>
  <p:clrMapOvr>
    <a:masterClrMapping/>
  </p:clrMapOvr>
</p:sld>
</file>

<file path=ppt/theme/theme1.xml><?xml version="1.0" encoding="utf-8"?>
<a:theme xmlns:a="http://schemas.openxmlformats.org/drawingml/2006/main" name="Maahanmuuttodialogit">
  <a:themeElements>
    <a:clrScheme name="Sisäministeriö">
      <a:dk1>
        <a:sysClr val="windowText" lastClr="000000"/>
      </a:dk1>
      <a:lt1>
        <a:sysClr val="window" lastClr="FFFFFF"/>
      </a:lt1>
      <a:dk2>
        <a:srgbClr val="142D55"/>
      </a:dk2>
      <a:lt2>
        <a:srgbClr val="E7E6E6"/>
      </a:lt2>
      <a:accent1>
        <a:srgbClr val="142D55"/>
      </a:accent1>
      <a:accent2>
        <a:srgbClr val="829BD7"/>
      </a:accent2>
      <a:accent3>
        <a:srgbClr val="D25532"/>
      </a:accent3>
      <a:accent4>
        <a:srgbClr val="F59B69"/>
      </a:accent4>
      <a:accent5>
        <a:srgbClr val="355550"/>
      </a:accent5>
      <a:accent6>
        <a:srgbClr val="C3DCDC"/>
      </a:accent6>
      <a:hlink>
        <a:srgbClr val="0563C1"/>
      </a:hlink>
      <a:folHlink>
        <a:srgbClr val="954F72"/>
      </a:folHlink>
    </a:clrScheme>
    <a:fontScheme name="Mukautettu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2D5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sitys20" id="{3A8C1E97-D452-7B44-BF92-ADF0CAD17C5D}" vid="{61441D31-C291-2043-A6F5-BD4F284E13B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SM_powerpoint-kaamos_v2019-09-25</Template>
  <TotalTime>0</TotalTime>
  <Words>570</Words>
  <Application>Microsoft Office PowerPoint</Application>
  <PresentationFormat>Laajakuva</PresentationFormat>
  <Paragraphs>86</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Cambria</vt:lpstr>
      <vt:lpstr>Maahanmuuttodialogit</vt:lpstr>
      <vt:lpstr>Information slides for the immigration dialogues</vt:lpstr>
      <vt:lpstr>What are immigration dialogues?</vt:lpstr>
      <vt:lpstr>What will the dialogue materials be used for?</vt:lpstr>
      <vt:lpstr>The theme of today’s discussion:  Type the title of your dialogue here</vt:lpstr>
      <vt:lpstr>You can use the following slides  if they serve as a useful introduction  to your theme.</vt:lpstr>
      <vt:lpstr>The many dimensions of immigration </vt:lpstr>
      <vt:lpstr>Immigration  in Finland in statistics</vt:lpstr>
      <vt:lpstr>PowerPoint-esitys</vt:lpstr>
      <vt:lpstr>The number of immigrants in Finland has grown tenfold since the 1990s</vt:lpstr>
      <vt:lpstr>Work, family ties and studies are the top three reasons for migrating to Finland</vt:lpstr>
      <vt:lpstr>The 10 largest groups of foreign citizens in Finland in 2021</vt:lpstr>
      <vt:lpstr>Employment rate by national origin, 1995–2020</vt:lpstr>
      <vt:lpstr>Voter turnout by national origin, 2015–2019</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2022-09-21T10:16:40Z</dcterms:created>
  <dcterms:modified xsi:type="dcterms:W3CDTF">2022-09-27T16:09:56Z</dcterms:modified>
</cp:coreProperties>
</file>