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8"/>
  </p:notesMasterIdLst>
  <p:sldIdLst>
    <p:sldId id="348" r:id="rId2"/>
    <p:sldId id="339" r:id="rId3"/>
    <p:sldId id="340" r:id="rId4"/>
    <p:sldId id="280" r:id="rId5"/>
    <p:sldId id="329" r:id="rId6"/>
    <p:sldId id="341" r:id="rId7"/>
    <p:sldId id="330" r:id="rId8"/>
    <p:sldId id="342" r:id="rId9"/>
    <p:sldId id="343" r:id="rId10"/>
    <p:sldId id="344" r:id="rId11"/>
    <p:sldId id="345" r:id="rId12"/>
    <p:sldId id="346" r:id="rId13"/>
    <p:sldId id="347" r:id="rId14"/>
    <p:sldId id="270" r:id="rId15"/>
    <p:sldId id="271" r:id="rId16"/>
    <p:sldId id="269" r:id="rId17"/>
  </p:sldIdLst>
  <p:sldSz cx="12192000" cy="6858000"/>
  <p:notesSz cx="6797675" cy="9925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32"/>
    <a:srgbClr val="142D55"/>
    <a:srgbClr val="779FD0"/>
    <a:srgbClr val="839ACF"/>
    <a:srgbClr val="FFFFFF"/>
    <a:srgbClr val="BE3246"/>
    <a:srgbClr val="355550"/>
    <a:srgbClr val="F5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mincore.root\SMI$\DFS004\Projekti\smihkigumaaosa\Maahanmuuttodialogit\infodiat\ty&#246;llisyystilast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mincore.root\SMI$\DFS004\Projekti\smihkigumaaosa\Maahanmuuttodialogit\infodiat\&#228;&#228;nestysaktiivisu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i-FI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000" b="1" noProof="0" dirty="0">
                <a:solidFill>
                  <a:schemeClr val="tx1"/>
                </a:solidFill>
                <a:latin typeface="+mn-lt"/>
              </a:rPr>
              <a:t>Ulkomaan kansalaiset Suomessa vuosina</a:t>
            </a:r>
            <a:r>
              <a:rPr lang="fi-FI" sz="2000" b="1" baseline="0" noProof="0" dirty="0">
                <a:solidFill>
                  <a:schemeClr val="tx1"/>
                </a:solidFill>
                <a:latin typeface="+mn-lt"/>
              </a:rPr>
              <a:t> 1990−2021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Ulkomaan kansalaiset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76200">
              <a:noFill/>
            </a:ln>
            <a:effectLst/>
          </c:spPr>
          <c:invertIfNegative val="0"/>
          <c:cat>
            <c:strRef>
              <c:f>Taul1!$A$2:$A$33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strCache>
            </c:strRef>
          </c:cat>
          <c:val>
            <c:numRef>
              <c:f>Taul1!$B$2:$B$33</c:f>
              <c:numCache>
                <c:formatCode>#,##0</c:formatCode>
                <c:ptCount val="32"/>
                <c:pt idx="0">
                  <c:v>26255</c:v>
                </c:pt>
                <c:pt idx="1">
                  <c:v>37579</c:v>
                </c:pt>
                <c:pt idx="2">
                  <c:v>46250</c:v>
                </c:pt>
                <c:pt idx="3">
                  <c:v>55587</c:v>
                </c:pt>
                <c:pt idx="4">
                  <c:v>62012</c:v>
                </c:pt>
                <c:pt idx="5">
                  <c:v>68566</c:v>
                </c:pt>
                <c:pt idx="6">
                  <c:v>73754</c:v>
                </c:pt>
                <c:pt idx="7">
                  <c:v>80600</c:v>
                </c:pt>
                <c:pt idx="8">
                  <c:v>85060</c:v>
                </c:pt>
                <c:pt idx="9">
                  <c:v>87680</c:v>
                </c:pt>
                <c:pt idx="10">
                  <c:v>91074</c:v>
                </c:pt>
                <c:pt idx="11">
                  <c:v>98577</c:v>
                </c:pt>
                <c:pt idx="12">
                  <c:v>103682</c:v>
                </c:pt>
                <c:pt idx="13">
                  <c:v>107003</c:v>
                </c:pt>
                <c:pt idx="14">
                  <c:v>108346</c:v>
                </c:pt>
                <c:pt idx="15">
                  <c:v>113852</c:v>
                </c:pt>
                <c:pt idx="16">
                  <c:v>121739</c:v>
                </c:pt>
                <c:pt idx="17">
                  <c:v>132708</c:v>
                </c:pt>
                <c:pt idx="18">
                  <c:v>143256</c:v>
                </c:pt>
                <c:pt idx="19">
                  <c:v>155705</c:v>
                </c:pt>
                <c:pt idx="20">
                  <c:v>167954</c:v>
                </c:pt>
                <c:pt idx="21">
                  <c:v>183133</c:v>
                </c:pt>
                <c:pt idx="22">
                  <c:v>195511</c:v>
                </c:pt>
                <c:pt idx="23">
                  <c:v>207511</c:v>
                </c:pt>
                <c:pt idx="24">
                  <c:v>219675</c:v>
                </c:pt>
                <c:pt idx="25">
                  <c:v>229765</c:v>
                </c:pt>
                <c:pt idx="26">
                  <c:v>243639</c:v>
                </c:pt>
                <c:pt idx="27">
                  <c:v>249452</c:v>
                </c:pt>
                <c:pt idx="28">
                  <c:v>257572</c:v>
                </c:pt>
                <c:pt idx="29">
                  <c:v>267629</c:v>
                </c:pt>
                <c:pt idx="30">
                  <c:v>278917</c:v>
                </c:pt>
                <c:pt idx="31">
                  <c:v>296000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1-4C1C-995B-B1F15FD5D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363712"/>
        <c:axId val="316351904"/>
      </c:barChart>
      <c:catAx>
        <c:axId val="3163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6351904"/>
        <c:crosses val="autoZero"/>
        <c:auto val="1"/>
        <c:lblAlgn val="ctr"/>
        <c:lblOffset val="100"/>
        <c:noMultiLvlLbl val="0"/>
      </c:catAx>
      <c:valAx>
        <c:axId val="316351904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636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000" b="1" dirty="0">
                <a:solidFill>
                  <a:schemeClr val="tx1"/>
                </a:solidFill>
                <a:latin typeface="+mn-lt"/>
              </a:rPr>
              <a:t>Ensimmäiset oleskeluluvat </a:t>
            </a:r>
            <a:br>
              <a:rPr lang="fi-FI" sz="2000" b="1" dirty="0">
                <a:solidFill>
                  <a:schemeClr val="tx1"/>
                </a:solidFill>
                <a:latin typeface="+mn-lt"/>
              </a:rPr>
            </a:br>
            <a:r>
              <a:rPr lang="fi-FI" sz="2000" b="1" dirty="0">
                <a:solidFill>
                  <a:schemeClr val="tx1"/>
                </a:solidFill>
                <a:latin typeface="+mn-lt"/>
              </a:rPr>
              <a:t>Suomeen vuonna 2021</a:t>
            </a:r>
          </a:p>
        </c:rich>
      </c:tx>
      <c:layout>
        <c:manualLayout>
          <c:xMode val="edge"/>
          <c:yMode val="edge"/>
          <c:x val="9.4291349149852374E-3"/>
          <c:y val="0.14130035450629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5382175491008392"/>
          <c:y val="6.7512109629803002E-2"/>
          <c:w val="0.43455906817617945"/>
          <c:h val="0.79675111854541503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Ensimmäiset oleskeluluvat Suomeen vuonna 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F-4DA9-AE0C-41437257B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F-4DA9-AE0C-41437257B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F-4DA9-AE0C-41437257B9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9F-4DA9-AE0C-41437257B9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9F-4DA9-AE0C-41437257B9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9F-4DA9-AE0C-41437257B9BC}"/>
              </c:ext>
            </c:extLst>
          </c:dPt>
          <c:dLbls>
            <c:dLbl>
              <c:idx val="0"/>
              <c:layout>
                <c:manualLayout>
                  <c:x val="8.299588054754875E-2"/>
                  <c:y val="-5.82665829218351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9F-4DA9-AE0C-41437257B9BC}"/>
                </c:ext>
              </c:extLst>
            </c:dLbl>
            <c:dLbl>
              <c:idx val="1"/>
              <c:layout>
                <c:manualLayout>
                  <c:x val="-0.1042738716748144"/>
                  <c:y val="0.15543274035696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8040F2-2512-4567-9344-F13A897027EC}" type="CATEGORYNAME">
                      <a:rPr lang="en-US" sz="1400" smtClean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[LUOKAN NIMI]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CD9855B-2C6E-4953-A107-759FD2B35271}" type="PERCENTAGE">
                      <a:rPr lang="en-US" sz="1400" baseline="0" dirty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[PROSENTTI]</a:t>
                    </a:fld>
                    <a:endParaRPr lang="en-US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32470154391941"/>
                      <c:h val="0.19583398520028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9F-4DA9-AE0C-41437257B9BC}"/>
                </c:ext>
              </c:extLst>
            </c:dLbl>
            <c:dLbl>
              <c:idx val="2"/>
              <c:layout>
                <c:manualLayout>
                  <c:x val="-0.14366268395555032"/>
                  <c:y val="0.125150068676648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9F-4DA9-AE0C-41437257B9BC}"/>
                </c:ext>
              </c:extLst>
            </c:dLbl>
            <c:dLbl>
              <c:idx val="3"/>
              <c:layout>
                <c:manualLayout>
                  <c:x val="-0.10575040806466356"/>
                  <c:y val="2.34704146437653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56775179222007E-2"/>
                      <c:h val="0.13977697088382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9F-4DA9-AE0C-41437257B9BC}"/>
                </c:ext>
              </c:extLst>
            </c:dLbl>
            <c:dLbl>
              <c:idx val="4"/>
              <c:layout>
                <c:manualLayout>
                  <c:x val="-0.12268672386100986"/>
                  <c:y val="-7.36311587994506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9F-4DA9-AE0C-41437257B9BC}"/>
                </c:ext>
              </c:extLst>
            </c:dLbl>
            <c:dLbl>
              <c:idx val="5"/>
              <c:layout>
                <c:manualLayout>
                  <c:x val="-7.5881947929187427E-2"/>
                  <c:y val="-0.100080399234109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9F-4DA9-AE0C-41437257B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Työ </c:v>
                </c:pt>
                <c:pt idx="1">
                  <c:v>EU-kansalaisten rekisteröinnit</c:v>
                </c:pt>
                <c:pt idx="2">
                  <c:v>Kansainvälinen suojelu</c:v>
                </c:pt>
                <c:pt idx="3">
                  <c:v>Muut </c:v>
                </c:pt>
                <c:pt idx="4">
                  <c:v>Opiskelu</c:v>
                </c:pt>
                <c:pt idx="5">
                  <c:v>Perhe</c:v>
                </c:pt>
              </c:strCache>
            </c:strRef>
          </c:cat>
          <c:val>
            <c:numRef>
              <c:f>Taul1!$B$2:$B$7</c:f>
              <c:numCache>
                <c:formatCode>0%</c:formatCode>
                <c:ptCount val="6"/>
                <c:pt idx="0">
                  <c:v>0.45</c:v>
                </c:pt>
                <c:pt idx="1">
                  <c:v>0.2</c:v>
                </c:pt>
                <c:pt idx="2">
                  <c:v>0.05</c:v>
                </c:pt>
                <c:pt idx="3">
                  <c:v>0.01</c:v>
                </c:pt>
                <c:pt idx="4">
                  <c:v>0.1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9F-4DA9-AE0C-41437257B9B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80108596293326"/>
          <c:y val="0.11357426996990128"/>
          <c:w val="0.74065068914332888"/>
          <c:h val="0.65877674312621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Taul1!$B$3:$B$12</c:f>
              <c:strCache>
                <c:ptCount val="10"/>
                <c:pt idx="0">
                  <c:v>Viro</c:v>
                </c:pt>
                <c:pt idx="1">
                  <c:v>Venäjä</c:v>
                </c:pt>
                <c:pt idx="2">
                  <c:v>Irak</c:v>
                </c:pt>
                <c:pt idx="3">
                  <c:v>Kiina</c:v>
                </c:pt>
                <c:pt idx="4">
                  <c:v>Intia</c:v>
                </c:pt>
                <c:pt idx="5">
                  <c:v>Thaimaa</c:v>
                </c:pt>
                <c:pt idx="6">
                  <c:v>Ruotsi</c:v>
                </c:pt>
                <c:pt idx="7">
                  <c:v>Afganistan</c:v>
                </c:pt>
                <c:pt idx="8">
                  <c:v>Vietnam</c:v>
                </c:pt>
                <c:pt idx="9">
                  <c:v>Syyria</c:v>
                </c:pt>
              </c:strCache>
            </c:strRef>
          </c:cat>
          <c:val>
            <c:numRef>
              <c:f>Taul1!$C$3:$C$12</c:f>
              <c:numCache>
                <c:formatCode>#,##0</c:formatCode>
                <c:ptCount val="10"/>
                <c:pt idx="0">
                  <c:v>51805</c:v>
                </c:pt>
                <c:pt idx="1">
                  <c:v>30049</c:v>
                </c:pt>
                <c:pt idx="2">
                  <c:v>15075</c:v>
                </c:pt>
                <c:pt idx="3">
                  <c:v>11405</c:v>
                </c:pt>
                <c:pt idx="4">
                  <c:v>8245</c:v>
                </c:pt>
                <c:pt idx="5">
                  <c:v>7925</c:v>
                </c:pt>
                <c:pt idx="6">
                  <c:v>7921</c:v>
                </c:pt>
                <c:pt idx="7">
                  <c:v>7686</c:v>
                </c:pt>
                <c:pt idx="8">
                  <c:v>7237</c:v>
                </c:pt>
                <c:pt idx="9">
                  <c:v>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B-4DDD-8CD7-3682EEDB4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965776"/>
        <c:axId val="339966104"/>
      </c:barChart>
      <c:catAx>
        <c:axId val="3399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9966104"/>
        <c:crosses val="autoZero"/>
        <c:auto val="1"/>
        <c:lblAlgn val="ctr"/>
        <c:lblOffset val="100"/>
        <c:noMultiLvlLbl val="0"/>
      </c:catAx>
      <c:valAx>
        <c:axId val="33996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996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41805408652276E-2"/>
          <c:y val="6.1364557409598404E-2"/>
          <c:w val="0.91951789608388501"/>
          <c:h val="0.58883929664232382"/>
        </c:manualLayout>
      </c:layout>
      <c:lineChart>
        <c:grouping val="standard"/>
        <c:varyColors val="0"/>
        <c:ser>
          <c:idx val="0"/>
          <c:order val="0"/>
          <c:tx>
            <c:strRef>
              <c:f>'008_117e_2020'!$B$4</c:f>
              <c:strCache>
                <c:ptCount val="1"/>
                <c:pt idx="0">
                  <c:v>Suomalaistaustaiset ja Suomessa syntyneet ulkomaalaistaustaiset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'008_117e_2020'!$C$3:$AB$3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'008_117e_2020'!$C$4:$AB$4</c:f>
              <c:numCache>
                <c:formatCode>0.0</c:formatCode>
                <c:ptCount val="26"/>
                <c:pt idx="0">
                  <c:v>60.1</c:v>
                </c:pt>
                <c:pt idx="1">
                  <c:v>60.7</c:v>
                </c:pt>
                <c:pt idx="2">
                  <c:v>63</c:v>
                </c:pt>
                <c:pt idx="3">
                  <c:v>65.3</c:v>
                </c:pt>
                <c:pt idx="4">
                  <c:v>66.3</c:v>
                </c:pt>
                <c:pt idx="5">
                  <c:v>67.7</c:v>
                </c:pt>
                <c:pt idx="6">
                  <c:v>67.8</c:v>
                </c:pt>
                <c:pt idx="7">
                  <c:v>67.900000000000006</c:v>
                </c:pt>
                <c:pt idx="8">
                  <c:v>68</c:v>
                </c:pt>
                <c:pt idx="9">
                  <c:v>68.400000000000006</c:v>
                </c:pt>
                <c:pt idx="10">
                  <c:v>68.900000000000006</c:v>
                </c:pt>
                <c:pt idx="11">
                  <c:v>70.3</c:v>
                </c:pt>
                <c:pt idx="12">
                  <c:v>71.5</c:v>
                </c:pt>
                <c:pt idx="13">
                  <c:v>71.400000000000006</c:v>
                </c:pt>
                <c:pt idx="14">
                  <c:v>68.7</c:v>
                </c:pt>
                <c:pt idx="15">
                  <c:v>69.8</c:v>
                </c:pt>
                <c:pt idx="16">
                  <c:v>70.900000000000006</c:v>
                </c:pt>
                <c:pt idx="17">
                  <c:v>70.599999999999994</c:v>
                </c:pt>
                <c:pt idx="18">
                  <c:v>69.8</c:v>
                </c:pt>
                <c:pt idx="19">
                  <c:v>69.400000000000006</c:v>
                </c:pt>
                <c:pt idx="20">
                  <c:v>69.2</c:v>
                </c:pt>
                <c:pt idx="21">
                  <c:v>70.099999999999994</c:v>
                </c:pt>
                <c:pt idx="22">
                  <c:v>72</c:v>
                </c:pt>
                <c:pt idx="23">
                  <c:v>73.7</c:v>
                </c:pt>
                <c:pt idx="24">
                  <c:v>73.599999999999994</c:v>
                </c:pt>
                <c:pt idx="25">
                  <c:v>71.099999999999994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02-4718-923B-35C1C048C49B}"/>
            </c:ext>
          </c:extLst>
        </c:ser>
        <c:ser>
          <c:idx val="1"/>
          <c:order val="1"/>
          <c:tx>
            <c:strRef>
              <c:f>'008_117e_2020'!$B$5</c:f>
              <c:strCache>
                <c:ptCount val="1"/>
                <c:pt idx="0">
                  <c:v>Ulkomailla syntyneet ulkomaalaistaustaiset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'008_117e_2020'!$C$3:$AB$3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'008_117e_2020'!$C$5:$AB$5</c:f>
              <c:numCache>
                <c:formatCode>0.0</c:formatCode>
                <c:ptCount val="26"/>
                <c:pt idx="0">
                  <c:v>33.299999999999997</c:v>
                </c:pt>
                <c:pt idx="1">
                  <c:v>33.9</c:v>
                </c:pt>
                <c:pt idx="2">
                  <c:v>36.1</c:v>
                </c:pt>
                <c:pt idx="3">
                  <c:v>38.9</c:v>
                </c:pt>
                <c:pt idx="4">
                  <c:v>40.799999999999997</c:v>
                </c:pt>
                <c:pt idx="5">
                  <c:v>44.6</c:v>
                </c:pt>
                <c:pt idx="6">
                  <c:v>45.2</c:v>
                </c:pt>
                <c:pt idx="7">
                  <c:v>45.6</c:v>
                </c:pt>
                <c:pt idx="8">
                  <c:v>45.6</c:v>
                </c:pt>
                <c:pt idx="9">
                  <c:v>47.1</c:v>
                </c:pt>
                <c:pt idx="10">
                  <c:v>48.7</c:v>
                </c:pt>
                <c:pt idx="11">
                  <c:v>51.3</c:v>
                </c:pt>
                <c:pt idx="12">
                  <c:v>54.1</c:v>
                </c:pt>
                <c:pt idx="13">
                  <c:v>55.2</c:v>
                </c:pt>
                <c:pt idx="14">
                  <c:v>51.6</c:v>
                </c:pt>
                <c:pt idx="15">
                  <c:v>52.1</c:v>
                </c:pt>
                <c:pt idx="16">
                  <c:v>53.4</c:v>
                </c:pt>
                <c:pt idx="17">
                  <c:v>53.2</c:v>
                </c:pt>
                <c:pt idx="18">
                  <c:v>51.6</c:v>
                </c:pt>
                <c:pt idx="19">
                  <c:v>50.4</c:v>
                </c:pt>
                <c:pt idx="20">
                  <c:v>49.9</c:v>
                </c:pt>
                <c:pt idx="21">
                  <c:v>50.3</c:v>
                </c:pt>
                <c:pt idx="22">
                  <c:v>52.8</c:v>
                </c:pt>
                <c:pt idx="23">
                  <c:v>55.7</c:v>
                </c:pt>
                <c:pt idx="24">
                  <c:v>57.1</c:v>
                </c:pt>
                <c:pt idx="25">
                  <c:v>53.7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02-4718-923B-35C1C048C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381568"/>
        <c:axId val="370380256"/>
      </c:lineChart>
      <c:catAx>
        <c:axId val="37038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0380256"/>
        <c:crosses val="autoZero"/>
        <c:auto val="1"/>
        <c:lblAlgn val="ctr"/>
        <c:lblOffset val="100"/>
        <c:noMultiLvlLbl val="0"/>
      </c:catAx>
      <c:valAx>
        <c:axId val="3703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03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2000" b="1" dirty="0">
                <a:solidFill>
                  <a:schemeClr val="tx1"/>
                </a:solidFill>
              </a:rPr>
              <a:t>Äänestäneiden</a:t>
            </a:r>
            <a:r>
              <a:rPr lang="fi-FI" sz="2000" b="1" baseline="0" dirty="0">
                <a:solidFill>
                  <a:schemeClr val="tx1"/>
                </a:solidFill>
              </a:rPr>
              <a:t> osuus äänioikeutetuista</a:t>
            </a:r>
            <a:endParaRPr lang="fi-FI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'007_11ex_2019'!$B$4</c:f>
              <c:strCache>
                <c:ptCount val="1"/>
                <c:pt idx="0">
                  <c:v>Väestö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'007_11ex_2019'!$C$3:$F$3</c:f>
              <c:strCache>
                <c:ptCount val="4"/>
                <c:pt idx="0">
                  <c:v>2015 eduskuntavaalit</c:v>
                </c:pt>
                <c:pt idx="1">
                  <c:v>2017 kuntavaalit</c:v>
                </c:pt>
                <c:pt idx="2">
                  <c:v>2018 presidentinvaalit</c:v>
                </c:pt>
                <c:pt idx="3">
                  <c:v>2019 eduskuntavaalit</c:v>
                </c:pt>
              </c:strCache>
            </c:strRef>
          </c:cat>
          <c:val>
            <c:numRef>
              <c:f>'007_11ex_2019'!$C$4:$F$4</c:f>
              <c:numCache>
                <c:formatCode>0.0</c:formatCode>
                <c:ptCount val="4"/>
                <c:pt idx="0">
                  <c:v>68.599999999999994</c:v>
                </c:pt>
                <c:pt idx="1">
                  <c:v>57.1</c:v>
                </c:pt>
                <c:pt idx="2">
                  <c:v>69.3</c:v>
                </c:pt>
                <c:pt idx="3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D-4851-865F-4542BF4C77E2}"/>
            </c:ext>
          </c:extLst>
        </c:ser>
        <c:ser>
          <c:idx val="1"/>
          <c:order val="1"/>
          <c:tx>
            <c:strRef>
              <c:f>'007_11ex_2019'!$B$5</c:f>
              <c:strCache>
                <c:ptCount val="1"/>
                <c:pt idx="0">
                  <c:v>Ulkomailla syntyneet ulkomaalaistaustaiset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'007_11ex_2019'!$C$3:$F$3</c:f>
              <c:strCache>
                <c:ptCount val="4"/>
                <c:pt idx="0">
                  <c:v>2015 eduskuntavaalit</c:v>
                </c:pt>
                <c:pt idx="1">
                  <c:v>2017 kuntavaalit</c:v>
                </c:pt>
                <c:pt idx="2">
                  <c:v>2018 presidentinvaalit</c:v>
                </c:pt>
                <c:pt idx="3">
                  <c:v>2019 eduskuntavaalit</c:v>
                </c:pt>
              </c:strCache>
            </c:strRef>
          </c:cat>
          <c:val>
            <c:numRef>
              <c:f>'007_11ex_2019'!$C$5:$F$5</c:f>
              <c:numCache>
                <c:formatCode>0.0</c:formatCode>
                <c:ptCount val="4"/>
                <c:pt idx="0">
                  <c:v>40.299999999999997</c:v>
                </c:pt>
                <c:pt idx="1">
                  <c:v>24.6</c:v>
                </c:pt>
                <c:pt idx="2">
                  <c:v>38.299999999999997</c:v>
                </c:pt>
                <c:pt idx="3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D-4851-865F-4542BF4C7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79824"/>
        <c:axId val="277578512"/>
      </c:barChart>
      <c:catAx>
        <c:axId val="2775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7578512"/>
        <c:crosses val="autoZero"/>
        <c:auto val="1"/>
        <c:lblAlgn val="ctr"/>
        <c:lblOffset val="100"/>
        <c:noMultiLvlLbl val="0"/>
      </c:catAx>
      <c:valAx>
        <c:axId val="27757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75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1FEAF-244B-4E85-9983-4B7EF31AA37A}" type="datetimeFigureOut">
              <a:rPr lang="fi-FI" smtClean="0"/>
              <a:t>27.09.2022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131B-2866-4FFE-B209-00BAE19CC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9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84944B4-920E-A265-C7B3-0F12371F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3BCC1053-5AAA-F9DC-B928-472EF1F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4131" y="1010330"/>
            <a:ext cx="3895725" cy="144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189E3CA-548C-DF03-3981-1DB1A2CB8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7225" y="1534602"/>
            <a:ext cx="3354956" cy="144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FAB5CB-D05F-54EE-6B3E-2F69E5B61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50" y="1191363"/>
            <a:ext cx="4028536" cy="2133599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142D55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491EB2C-A74C-77DC-285A-64F51EF20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9856" y="5739960"/>
            <a:ext cx="7616030" cy="96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AA2E666-76FA-D4C6-C59A-15ACAA755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6" y="5739960"/>
            <a:ext cx="6788989" cy="5560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D2553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83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453D22-AF69-43F1-AA10-7BD32BB8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4063"/>
            <a:ext cx="10515600" cy="285273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B55730-CAF9-4A25-851A-D68FCDB3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DD1E3-C7F7-4AFD-ADCE-E8524217488F}" type="datetime1">
              <a:rPr lang="fi-FI" smtClean="0"/>
              <a:pPr/>
              <a:t>27.09.2022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0BA40E-74C4-4EFD-B626-9D0DE25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AF360C-674F-4F20-B01F-0F0FF59A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73A356-C14D-42BE-9278-197E8B37771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57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7052252-63F1-4614-89CA-BEC448A2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4195D7D6-188A-40FA-8184-1F6423067802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srgbClr val="002060"/>
                </a:solidFill>
              </a:rPr>
              <a:t>#maahanmuuttodialogit</a:t>
            </a:r>
          </a:p>
        </p:txBody>
      </p:sp>
    </p:spTree>
    <p:extLst>
      <p:ext uri="{BB962C8B-B14F-4D97-AF65-F5344CB8AC3E}">
        <p14:creationId xmlns:p14="http://schemas.microsoft.com/office/powerpoint/2010/main" val="303012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DDFCBF-5514-4214-A57B-87A78A0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921-942D-4C7C-ABE9-BEDDF3773F9D}" type="datetime1">
              <a:rPr lang="fi-FI" smtClean="0"/>
              <a:t>27.09.2022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FA15596-A0FB-46AE-A88D-D0A565E4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F405A6-11FE-4E49-9BCA-CE5F4075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1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9566A59E-8B80-42EA-B56D-2FBD4C48D1AF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srgbClr val="002060"/>
                </a:solidFill>
              </a:rPr>
              <a:t>#maahanmuuttodialogit</a:t>
            </a:r>
          </a:p>
        </p:txBody>
      </p:sp>
    </p:spTree>
    <p:extLst>
      <p:ext uri="{BB962C8B-B14F-4D97-AF65-F5344CB8AC3E}">
        <p14:creationId xmlns:p14="http://schemas.microsoft.com/office/powerpoint/2010/main" val="42860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5AAE6-FA9D-455C-8E69-DDDF6F84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3200"/>
            <a:ext cx="4860000" cy="3675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107890-B700-4D02-8E87-CC30E7B6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4150" y="2113200"/>
            <a:ext cx="4860000" cy="3675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B77CBE8-40F4-469F-861A-25291AF9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436B9ADA-6C59-4AA8-8FB6-F36B40234575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srgbClr val="002060"/>
                </a:solidFill>
              </a:rPr>
              <a:t>#maahanmuuttodialogit</a:t>
            </a:r>
          </a:p>
        </p:txBody>
      </p:sp>
    </p:spTree>
    <p:extLst>
      <p:ext uri="{BB962C8B-B14F-4D97-AF65-F5344CB8AC3E}">
        <p14:creationId xmlns:p14="http://schemas.microsoft.com/office/powerpoint/2010/main" val="286855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AF38E2-3E0F-436B-BDCF-D04481B9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60000" cy="4619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5AAE6-FA9D-455C-8E69-DDDF6F84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2175"/>
            <a:ext cx="4860000" cy="3505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2D4CBC7-7368-4960-A58D-54AFEE0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4150" y="1681163"/>
            <a:ext cx="4860000" cy="4619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107890-B700-4D02-8E87-CC30E7B6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4150" y="2162175"/>
            <a:ext cx="4860000" cy="3505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7C370498-3E7A-4B30-AF7A-F84254E8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A55E8F31-BDC0-4D82-9426-101FDFF75D14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srgbClr val="002060"/>
                </a:solidFill>
              </a:rPr>
              <a:t>#maahanmuuttodialogit</a:t>
            </a:r>
          </a:p>
        </p:txBody>
      </p:sp>
    </p:spTree>
    <p:extLst>
      <p:ext uri="{BB962C8B-B14F-4D97-AF65-F5344CB8AC3E}">
        <p14:creationId xmlns:p14="http://schemas.microsoft.com/office/powerpoint/2010/main" val="21546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vär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0EB64EF-0FD1-4DAA-9D71-C7FFA76F8D97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32185"/>
            <a:ext cx="4886738" cy="325901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2F624E5-CA0D-4285-9BC7-AB863FA758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25366" y="2532185"/>
            <a:ext cx="4886738" cy="3259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E422AE25-4C3E-4782-847E-3145D6893B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7697" y="764197"/>
            <a:ext cx="4881735" cy="124557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4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9507D43-384F-438C-9F61-B8D9F11F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415"/>
            <a:ext cx="4886739" cy="12446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685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951" y="0"/>
            <a:ext cx="49720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99200"/>
            <a:ext cx="4885200" cy="1244600"/>
          </a:xfrm>
        </p:spPr>
        <p:txBody>
          <a:bodyPr anchor="b" anchorCtr="0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30800"/>
            <a:ext cx="4885200" cy="32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494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951" y="0"/>
            <a:ext cx="49720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670176"/>
            <a:ext cx="5486399" cy="1558924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22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vaakakuv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1" cy="40957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004E3EB-47EC-4F60-B9BA-A7DABC2D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7" y="4867274"/>
            <a:ext cx="9572625" cy="1009651"/>
          </a:xfrm>
        </p:spPr>
        <p:txBody>
          <a:bodyPr anchor="ctr" anchorCtr="0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2268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2">
            <a:extLst>
              <a:ext uri="{FF2B5EF4-FFF2-40B4-BE49-F238E27FC236}">
                <a16:creationId xmlns:a16="http://schemas.microsoft.com/office/drawing/2014/main" id="{2BDD85B6-BEB8-4588-AB3A-202B51970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6160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A7B23A-DCD9-456D-A0B8-97C1418E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6"/>
            <a:ext cx="9572625" cy="1244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91A68A-1C41-4D6F-BF28-7C5975EB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4549"/>
            <a:ext cx="9572625" cy="3676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AE61E0-75EA-4569-A473-FDC69ACB1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2200" y="6543675"/>
            <a:ext cx="1080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43AB1166-E4C5-4A99-B5EC-32595794ED35}" type="datetime1">
              <a:rPr lang="fi-FI" smtClean="0"/>
              <a:t>27.09.2022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D54FC4-B225-4B5A-83FF-2DA61EE37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543675"/>
            <a:ext cx="2664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A6E1A9-B47E-47F7-94EF-EF3D6086C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543675"/>
            <a:ext cx="720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A73A356-C14D-42BE-9278-197E8B37771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5" r:id="rId2"/>
    <p:sldLayoutId id="2147483676" r:id="rId3"/>
    <p:sldLayoutId id="2147483677" r:id="rId4"/>
    <p:sldLayoutId id="2147483701" r:id="rId5"/>
    <p:sldLayoutId id="2147483678" r:id="rId6"/>
    <p:sldLayoutId id="2147483679" r:id="rId7"/>
    <p:sldLayoutId id="2147483680" r:id="rId8"/>
    <p:sldLayoutId id="2147483702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rgbClr val="142D55"/>
          </a:solidFill>
          <a:latin typeface="+mn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voinhallinto.fi/kansalliset-dialog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81CA6-AB1E-4584-8747-124CD9B06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50" y="496822"/>
            <a:ext cx="4028536" cy="1182721"/>
          </a:xfrm>
        </p:spPr>
        <p:txBody>
          <a:bodyPr/>
          <a:lstStyle/>
          <a:p>
            <a:r>
              <a:rPr lang="fi-FI" sz="4000" dirty="0">
                <a:ea typeface="Cambria" panose="02040503050406030204" pitchFamily="18" charset="0"/>
              </a:rPr>
              <a:t>Maahanmuutto-dialogien infodiat</a:t>
            </a:r>
            <a:endParaRPr lang="fi-FI" sz="4000" dirty="0"/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3E631D92-4228-47C4-AC0F-6F92F2AAA3E3}"/>
              </a:ext>
            </a:extLst>
          </p:cNvPr>
          <p:cNvSpPr txBox="1">
            <a:spLocks/>
          </p:cNvSpPr>
          <p:nvPr/>
        </p:nvSpPr>
        <p:spPr>
          <a:xfrm>
            <a:off x="7249207" y="5754861"/>
            <a:ext cx="4127910" cy="689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kern="1200">
                <a:solidFill>
                  <a:srgbClr val="D255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/>
              <a:t>#maahanmuuttodialogit</a:t>
            </a:r>
            <a:endParaRPr lang="fi-FI" b="1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97C13DB-0AC4-434B-B85A-C74D184B385A}"/>
              </a:ext>
            </a:extLst>
          </p:cNvPr>
          <p:cNvSpPr txBox="1">
            <a:spLocks/>
          </p:cNvSpPr>
          <p:nvPr/>
        </p:nvSpPr>
        <p:spPr>
          <a:xfrm>
            <a:off x="767750" y="1876124"/>
            <a:ext cx="2984119" cy="1552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42D55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i-FI" sz="1800" dirty="0">
                <a:latin typeface="+mn-lt"/>
              </a:rPr>
              <a:t>Mitä maahanmuuttodialogit ovat?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i-FI" sz="1800" dirty="0">
                <a:latin typeface="+mn-lt"/>
              </a:rPr>
              <a:t>Maahanmuutto ja sen moninaisuus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i-FI" sz="1800" dirty="0">
                <a:latin typeface="+mn-lt"/>
              </a:rPr>
              <a:t>Maahanmuutto tilastoina</a:t>
            </a:r>
            <a:endParaRPr lang="fi-FI" sz="18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0646F5-0042-4F44-A676-F64237518F1D}"/>
              </a:ext>
            </a:extLst>
          </p:cNvPr>
          <p:cNvSpPr txBox="1"/>
          <p:nvPr/>
        </p:nvSpPr>
        <p:spPr>
          <a:xfrm>
            <a:off x="767750" y="6182666"/>
            <a:ext cx="48169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Voit tarvittaessa näyttää näiltä dioilta keskusteluunne sopivia tietoja. Voit myös tehdä omia dioja johdantona keskusteluunne.</a:t>
            </a:r>
          </a:p>
        </p:txBody>
      </p:sp>
    </p:spTree>
    <p:extLst>
      <p:ext uri="{BB962C8B-B14F-4D97-AF65-F5344CB8AC3E}">
        <p14:creationId xmlns:p14="http://schemas.microsoft.com/office/powerpoint/2010/main" val="213727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78EC34-365F-47B7-B011-25185A19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Suomeen muutetaan eniten työn, perheen ja opiskelujen vuoksi</a:t>
            </a:r>
          </a:p>
        </p:txBody>
      </p:sp>
      <p:graphicFrame>
        <p:nvGraphicFramePr>
          <p:cNvPr id="4" name="Sisällön paikkamerkki 5" descr="Vuonna 2021 ensimmäisistä oleskeluluvista 46 % myönnettiin työn perusteella, 18 % perheen perusteella, 10 % opiskelun perusteella ja 5 % kansainvälisen suojelun perusteella. EU-kansalaisten rekisteröintejä oli 20 %, muita 1 %.">
            <a:extLst>
              <a:ext uri="{FF2B5EF4-FFF2-40B4-BE49-F238E27FC236}">
                <a16:creationId xmlns:a16="http://schemas.microsoft.com/office/drawing/2014/main" id="{049BFA3F-E0D6-4A06-B2AC-893878357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05287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88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460224-F0C8-4C9B-AB48-6F6249D8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 suurinta kansalaisuusryhmää Suomessa vuonna 2021</a:t>
            </a:r>
          </a:p>
        </p:txBody>
      </p:sp>
      <p:graphicFrame>
        <p:nvGraphicFramePr>
          <p:cNvPr id="4" name="Sisällön paikkamerkki 3" descr="Yleisimmät muiden maiden kansalaisuudet Suomessa olivat Viro, Venäjä, Irak, Kiina, Intia, Thaimaa, Ruotsi, Afganistan, Vietnam ja Syyria.">
            <a:extLst>
              <a:ext uri="{FF2B5EF4-FFF2-40B4-BE49-F238E27FC236}">
                <a16:creationId xmlns:a16="http://schemas.microsoft.com/office/drawing/2014/main" id="{B77B66D8-621C-4BF5-BFC1-AEB6B8BB3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074605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13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3A83B-8E0B-45C1-9B87-EDE27ABE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Työllisyysaste syntyperän mukaan vuosina 1995</a:t>
            </a:r>
            <a:r>
              <a:rPr lang="fi-FI" dirty="0">
                <a:cs typeface="Calibri" panose="020F0502020204030204" pitchFamily="34" charset="0"/>
              </a:rPr>
              <a:t>–2020</a:t>
            </a:r>
            <a:endParaRPr lang="fi-FI" dirty="0"/>
          </a:p>
        </p:txBody>
      </p:sp>
      <p:graphicFrame>
        <p:nvGraphicFramePr>
          <p:cNvPr id="4" name="Sisällön paikkamerkki 3" descr="Vuosina 1995–2020 suomalaistaustaisten ja Suomessa syntyneiden ulkomaalaistaustaisten työllisyysaste vaihteli noin 60 ja 70 prosentin välillä. Ulkomailla syntyneiden ulkomaalaistaustaisten työllisyysaste vaihteli noin 30 ja 55 prosentin välillä.">
            <a:extLst>
              <a:ext uri="{FF2B5EF4-FFF2-40B4-BE49-F238E27FC236}">
                <a16:creationId xmlns:a16="http://schemas.microsoft.com/office/drawing/2014/main" id="{E69E9806-40F6-49C2-ADA4-7E78E4F60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869581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99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A58E1-7A5B-40D8-B6AF-CE988B4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Äänestysaktiivisuus syntyperän mukaan vuosina 2015–2019</a:t>
            </a:r>
          </a:p>
        </p:txBody>
      </p:sp>
      <p:graphicFrame>
        <p:nvGraphicFramePr>
          <p:cNvPr id="4" name="Sisällön paikkamerkki 3" descr="Koko väestön äänestysprosentti oli vuoden 2015 eduskuntavaaleissa, vuoden 2017 kuntavaaleissa, vuoden 2018 presidentinvaaleissa ja vuoden 2019 eduskuntavaaleissa noin 20–30 prosenttiyksikköä korkeampi kuin ulkomailla syntyneillä ulkomaalaistaustaisilla.">
            <a:extLst>
              <a:ext uri="{FF2B5EF4-FFF2-40B4-BE49-F238E27FC236}">
                <a16:creationId xmlns:a16="http://schemas.microsoft.com/office/drawing/2014/main" id="{FB469D43-BA05-4597-81D1-7C83CB13F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65375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73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Voiko maahanmuutosta keskustella rakentavasti? Kyllä!">
            <a:extLst>
              <a:ext uri="{FF2B5EF4-FFF2-40B4-BE49-F238E27FC236}">
                <a16:creationId xmlns:a16="http://schemas.microsoft.com/office/drawing/2014/main" id="{E7D3E055-C15B-4D2F-B54B-3CAA7608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Maahanmuuttodialogit lisäävät ymmärrystä ihmisten välillä, avartavat keskustelua maahanmuutosta sekä edistävät kotoutumista ja osallisuutta.">
            <a:extLst>
              <a:ext uri="{FF2B5EF4-FFF2-40B4-BE49-F238E27FC236}">
                <a16:creationId xmlns:a16="http://schemas.microsoft.com/office/drawing/2014/main" id="{D126966B-5F5D-43E7-B724-116A4DE99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Eri-ikäisiä ja -taustaisia ihmisiä vuorovaikutuksessa keskenään.">
            <a:extLst>
              <a:ext uri="{FF2B5EF4-FFF2-40B4-BE49-F238E27FC236}">
                <a16:creationId xmlns:a16="http://schemas.microsoft.com/office/drawing/2014/main" id="{86ABF9DE-730C-4E04-8E9E-02D3267E1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6AD3B7-F70D-496F-8180-33497694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maahanmuuttodialogit ovat?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6ACABBF-1D11-49A8-8284-2855EF6D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9572625" cy="3676650"/>
          </a:xfrm>
        </p:spPr>
        <p:txBody>
          <a:bodyPr/>
          <a:lstStyle/>
          <a:p>
            <a:r>
              <a:rPr lang="fi-FI" sz="1800" dirty="0"/>
              <a:t>Maahanmuuttodialogit on </a:t>
            </a:r>
            <a:r>
              <a:rPr lang="fi-FI" sz="1800" b="1" dirty="0"/>
              <a:t>keskustelusarja maahanmuutosta</a:t>
            </a:r>
            <a:r>
              <a:rPr lang="fi-FI" sz="1800" dirty="0"/>
              <a:t>.</a:t>
            </a:r>
          </a:p>
          <a:p>
            <a:pPr lvl="1"/>
            <a:r>
              <a:rPr lang="fi-FI" sz="1800" dirty="0"/>
              <a:t>Koko Suomi keskustelee maahanmuutosta kolmena päivänä (7.10., 27.10., 3.11.).</a:t>
            </a:r>
          </a:p>
          <a:p>
            <a:pPr lvl="1"/>
            <a:r>
              <a:rPr lang="fi-FI" sz="1800" dirty="0"/>
              <a:t>Dialogeja järjestävät mm. viranomaiset, kirkot, oppilaitokset, kirjastot, järjestöt, yksilöt.</a:t>
            </a:r>
          </a:p>
          <a:p>
            <a:endParaRPr lang="fi-FI" sz="1800" dirty="0"/>
          </a:p>
          <a:p>
            <a:r>
              <a:rPr lang="fi-FI" sz="1800" dirty="0"/>
              <a:t>Maahanmuuttodialogien </a:t>
            </a:r>
            <a:r>
              <a:rPr lang="fi-FI" sz="1800" b="1" dirty="0"/>
              <a:t>tavoitteena</a:t>
            </a:r>
            <a:r>
              <a:rPr lang="fi-FI" sz="1800" dirty="0"/>
              <a:t> on</a:t>
            </a:r>
          </a:p>
          <a:p>
            <a:pPr lvl="1"/>
            <a:r>
              <a:rPr lang="fi-FI" sz="1800" dirty="0"/>
              <a:t>lisätä keskustelua ja ymmärrystä eri ihmisten ja ihmisryhmien välillä</a:t>
            </a:r>
          </a:p>
          <a:p>
            <a:pPr lvl="1"/>
            <a:r>
              <a:rPr lang="fi-FI" sz="1800" dirty="0"/>
              <a:t>edistää kotoutumista ja maahan muuttaneiden osallisuutta suomalaisessa yhteiskunnassa</a:t>
            </a:r>
          </a:p>
          <a:p>
            <a:pPr lvl="1"/>
            <a:r>
              <a:rPr lang="fi-FI" sz="1800" dirty="0"/>
              <a:t>monipuolistaa maahanmuutosta käytävää keskustelua ja laajentaa ymmärrystä maahanmuuton moninaisuudesta.</a:t>
            </a:r>
          </a:p>
          <a:p>
            <a:endParaRPr lang="fi-FI" sz="1800" dirty="0"/>
          </a:p>
          <a:p>
            <a:r>
              <a:rPr lang="fi-FI" sz="1800" dirty="0"/>
              <a:t>Maahanmuuttodialogit ovat </a:t>
            </a:r>
            <a:r>
              <a:rPr lang="fi-FI" sz="1800" b="1" dirty="0"/>
              <a:t>Kansalliset dialogit -mallin pilotti</a:t>
            </a:r>
            <a:r>
              <a:rPr lang="fi-FI" sz="1800" dirty="0"/>
              <a:t>.</a:t>
            </a:r>
          </a:p>
          <a:p>
            <a:pPr lvl="1"/>
            <a:r>
              <a:rPr lang="fi-FI" sz="1800" dirty="0">
                <a:hlinkClick r:id="rId2"/>
              </a:rPr>
              <a:t>Kansalliset dialogit</a:t>
            </a:r>
            <a:r>
              <a:rPr lang="fi-FI" sz="1800" dirty="0"/>
              <a:t> on malli yhteiskunnallisen vuoropuhelun toteuttamiseen kansalaisten, yhteisöjen ja viranomaisten yhteistyönä.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70424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51D85-2404-439D-B979-FD94E754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dialogiaineistolla tehdään?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0B8F363-A707-471E-A861-4B4B04F9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9572625" cy="3676650"/>
          </a:xfrm>
        </p:spPr>
        <p:txBody>
          <a:bodyPr/>
          <a:lstStyle/>
          <a:p>
            <a:r>
              <a:rPr lang="fi-FI" sz="1800" dirty="0"/>
              <a:t>Jokaisesta dialogista tehdään raportti, ja se lähetetään sisäministeriölle. Raportissa ei ole dialogiin osallistujien nimiä, eikä ministeriöllä ole tietoa dialogiin osallistuneista.</a:t>
            </a:r>
          </a:p>
          <a:p>
            <a:endParaRPr lang="fi-FI" sz="1800" dirty="0"/>
          </a:p>
          <a:p>
            <a:r>
              <a:rPr lang="fi-FI" sz="1800" b="1" dirty="0"/>
              <a:t>Kaikista dialogien raporteista laaditaan yksi yhteinen yhteenveto.</a:t>
            </a:r>
          </a:p>
          <a:p>
            <a:pPr lvl="1"/>
            <a:r>
              <a:rPr lang="fi-FI" sz="1800" dirty="0"/>
              <a:t>Yhteenveto julkaistaan sisäministeriön verkkosivuilla alkuvuodesta 2023. </a:t>
            </a:r>
          </a:p>
          <a:p>
            <a:pPr lvl="1"/>
            <a:r>
              <a:rPr lang="fi-FI" sz="1800" dirty="0"/>
              <a:t>Yhteenveto on julkinen ja kenen tahansa hyödynnettävissä. Yksittäisiä ihmisiä ei yhteenvedosta voi tunnistaa.</a:t>
            </a:r>
          </a:p>
          <a:p>
            <a:endParaRPr lang="fi-FI" sz="1800" dirty="0"/>
          </a:p>
          <a:p>
            <a:r>
              <a:rPr lang="fi-FI" sz="1800" b="1" dirty="0"/>
              <a:t>Yhteenvetoa hyödynnetään politiikan valmistelussa.</a:t>
            </a:r>
          </a:p>
          <a:p>
            <a:pPr lvl="1"/>
            <a:r>
              <a:rPr lang="fi-FI" sz="1800" dirty="0"/>
              <a:t>Yhteenveto toimitetaan kaikkiin ministeriöihin sekä eduskuntapuolueille ennen </a:t>
            </a:r>
            <a:br>
              <a:rPr lang="fi-FI" sz="1800" dirty="0"/>
            </a:br>
            <a:r>
              <a:rPr lang="fi-FI" sz="1800" dirty="0"/>
              <a:t>seuraavaa hallituskautta.</a:t>
            </a:r>
          </a:p>
          <a:p>
            <a:pPr lvl="1"/>
            <a:r>
              <a:rPr lang="fi-FI" sz="1800" dirty="0"/>
              <a:t>Ministeriöt hyödyntävät yhteenvetoa mm. palveluiden saavutettavuuden suunnittelussa, ulkomaalaislain kokonaisuudistuksessa ja kokonaisvaltaisen maahanmuuttopolitiikan valmistelussa.</a:t>
            </a:r>
          </a:p>
        </p:txBody>
      </p:sp>
    </p:spTree>
    <p:extLst>
      <p:ext uri="{BB962C8B-B14F-4D97-AF65-F5344CB8AC3E}">
        <p14:creationId xmlns:p14="http://schemas.microsoft.com/office/powerpoint/2010/main" val="219918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1003"/>
            <a:ext cx="10515600" cy="2852737"/>
          </a:xfrm>
        </p:spPr>
        <p:txBody>
          <a:bodyPr/>
          <a:lstStyle/>
          <a:p>
            <a:r>
              <a:rPr lang="fi-FI" sz="3200" dirty="0">
                <a:latin typeface="+mj-lt"/>
              </a:rPr>
              <a:t>Tämän päivän keskusteluteema:</a:t>
            </a:r>
            <a:br>
              <a:rPr lang="fi-FI" sz="3200" dirty="0">
                <a:latin typeface="+mj-lt"/>
              </a:rPr>
            </a:br>
            <a:br>
              <a:rPr lang="fi-FI" dirty="0">
                <a:latin typeface="+mj-lt"/>
              </a:rPr>
            </a:b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Oman dialogisi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0604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1C729-D46F-4875-BF46-CFC695A9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Seuraavia dioja voit hyödyntää halutessasi, jos ne palvelevat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teemasi alustusta.</a:t>
            </a:r>
          </a:p>
        </p:txBody>
      </p:sp>
    </p:spTree>
    <p:extLst>
      <p:ext uri="{BB962C8B-B14F-4D97-AF65-F5344CB8AC3E}">
        <p14:creationId xmlns:p14="http://schemas.microsoft.com/office/powerpoint/2010/main" val="93215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10098-9613-4489-AFEF-725D129B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Maahanmuuton moninaisuus</a:t>
            </a:r>
            <a:br>
              <a:rPr lang="fi-FI" dirty="0"/>
            </a:br>
            <a:endParaRPr lang="fi-FI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4F0AF93D-0834-440A-8EF7-804000F611DB}"/>
              </a:ext>
            </a:extLst>
          </p:cNvPr>
          <p:cNvSpPr/>
          <p:nvPr/>
        </p:nvSpPr>
        <p:spPr>
          <a:xfrm>
            <a:off x="1608411" y="1284619"/>
            <a:ext cx="8917757" cy="50576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5073F18-E67A-40BC-B4DF-8EFE8BDA628F}"/>
              </a:ext>
            </a:extLst>
          </p:cNvPr>
          <p:cNvSpPr txBox="1"/>
          <p:nvPr/>
        </p:nvSpPr>
        <p:spPr>
          <a:xfrm>
            <a:off x="8052879" y="2550760"/>
            <a:ext cx="1887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i="0" dirty="0">
                <a:solidFill>
                  <a:schemeClr val="accent4">
                    <a:lumMod val="75000"/>
                  </a:schemeClr>
                </a:solidFill>
              </a:rPr>
              <a:t>väestönkasvu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C1A57C9-AE84-435F-9DBF-47D70EB4F163}"/>
              </a:ext>
            </a:extLst>
          </p:cNvPr>
          <p:cNvSpPr txBox="1"/>
          <p:nvPr/>
        </p:nvSpPr>
        <p:spPr>
          <a:xfrm>
            <a:off x="7138003" y="2908272"/>
            <a:ext cx="2009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i="0" dirty="0">
                <a:solidFill>
                  <a:schemeClr val="accent5">
                    <a:lumMod val="75000"/>
                  </a:schemeClr>
                </a:solidFill>
              </a:rPr>
              <a:t>kotoutuminen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C7AB3749-774C-45DC-8225-FB7096F8E43E}"/>
              </a:ext>
            </a:extLst>
          </p:cNvPr>
          <p:cNvSpPr txBox="1"/>
          <p:nvPr/>
        </p:nvSpPr>
        <p:spPr>
          <a:xfrm>
            <a:off x="6764475" y="3883205"/>
            <a:ext cx="1910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i="0" dirty="0">
                <a:solidFill>
                  <a:schemeClr val="accent2">
                    <a:lumMod val="75000"/>
                  </a:schemeClr>
                </a:solidFill>
              </a:rPr>
              <a:t>moninaisuus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C6B4B48D-E9CF-4DC0-8E29-D4293C404AE0}"/>
              </a:ext>
            </a:extLst>
          </p:cNvPr>
          <p:cNvSpPr txBox="1"/>
          <p:nvPr/>
        </p:nvSpPr>
        <p:spPr>
          <a:xfrm>
            <a:off x="6407987" y="5305221"/>
            <a:ext cx="17349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i="0" dirty="0">
                <a:solidFill>
                  <a:schemeClr val="accent5">
                    <a:lumMod val="75000"/>
                  </a:schemeClr>
                </a:solidFill>
              </a:rPr>
              <a:t>työ ja työllisyys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8B0EB85A-A2CB-4BF4-BA99-360298C6E260}"/>
              </a:ext>
            </a:extLst>
          </p:cNvPr>
          <p:cNvSpPr txBox="1"/>
          <p:nvPr/>
        </p:nvSpPr>
        <p:spPr>
          <a:xfrm>
            <a:off x="9156522" y="3659540"/>
            <a:ext cx="10005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fi-FI" sz="2000" b="1" i="0" dirty="0">
                <a:solidFill>
                  <a:schemeClr val="accent2">
                    <a:lumMod val="75000"/>
                  </a:schemeClr>
                </a:solidFill>
              </a:rPr>
              <a:t>erhe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AECA2F7A-3FCF-4302-AF11-509EA5BCD5A6}"/>
              </a:ext>
            </a:extLst>
          </p:cNvPr>
          <p:cNvSpPr txBox="1"/>
          <p:nvPr/>
        </p:nvSpPr>
        <p:spPr>
          <a:xfrm>
            <a:off x="2456661" y="2771060"/>
            <a:ext cx="2176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dirty="0">
                <a:solidFill>
                  <a:srgbClr val="002060"/>
                </a:solidFill>
              </a:rPr>
              <a:t>vieraskielisyys</a:t>
            </a:r>
            <a:endParaRPr lang="fi-FI" sz="2400" b="1" i="0" dirty="0">
              <a:solidFill>
                <a:srgbClr val="002060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41A20CBD-44C3-477F-9D1A-775ECF05FE94}"/>
              </a:ext>
            </a:extLst>
          </p:cNvPr>
          <p:cNvSpPr txBox="1"/>
          <p:nvPr/>
        </p:nvSpPr>
        <p:spPr>
          <a:xfrm>
            <a:off x="5514315" y="2513656"/>
            <a:ext cx="1638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solidFill>
                  <a:srgbClr val="002060"/>
                </a:solidFill>
              </a:rPr>
              <a:t>matkalaukkulapsi</a:t>
            </a:r>
            <a:endParaRPr lang="fi-FI" sz="1600" b="1" i="0" dirty="0">
              <a:solidFill>
                <a:srgbClr val="002060"/>
              </a:solidFill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C23C9DB8-29C3-46DE-9F5D-48DAB1D8347A}"/>
              </a:ext>
            </a:extLst>
          </p:cNvPr>
          <p:cNvSpPr txBox="1"/>
          <p:nvPr/>
        </p:nvSpPr>
        <p:spPr>
          <a:xfrm>
            <a:off x="4162186" y="2367279"/>
            <a:ext cx="11512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solidFill>
                  <a:srgbClr val="002060"/>
                </a:solidFill>
              </a:rPr>
              <a:t>vähemmistö</a:t>
            </a:r>
            <a:endParaRPr lang="fi-FI" sz="1600" b="1" i="0" dirty="0">
              <a:solidFill>
                <a:srgbClr val="002060"/>
              </a:solidFill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746FE0B5-B3AC-4392-A00D-DCAE43599F29}"/>
              </a:ext>
            </a:extLst>
          </p:cNvPr>
          <p:cNvSpPr txBox="1"/>
          <p:nvPr/>
        </p:nvSpPr>
        <p:spPr>
          <a:xfrm>
            <a:off x="4237539" y="3833844"/>
            <a:ext cx="10005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solidFill>
                  <a:schemeClr val="accent2">
                    <a:lumMod val="75000"/>
                  </a:schemeClr>
                </a:solidFill>
              </a:rPr>
              <a:t>diasporat</a:t>
            </a:r>
            <a:endParaRPr lang="fi-FI" sz="16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C031A0EC-3AF8-424A-A22A-4695BABEBA1B}"/>
              </a:ext>
            </a:extLst>
          </p:cNvPr>
          <p:cNvSpPr txBox="1"/>
          <p:nvPr/>
        </p:nvSpPr>
        <p:spPr>
          <a:xfrm>
            <a:off x="3750237" y="3203393"/>
            <a:ext cx="10890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i="0" dirty="0">
                <a:solidFill>
                  <a:schemeClr val="accent4">
                    <a:lumMod val="75000"/>
                  </a:schemeClr>
                </a:solidFill>
              </a:rPr>
              <a:t>polarisaatio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C8B289EB-F3AE-40A9-8C4C-9EDFE0F9CDDE}"/>
              </a:ext>
            </a:extLst>
          </p:cNvPr>
          <p:cNvSpPr txBox="1"/>
          <p:nvPr/>
        </p:nvSpPr>
        <p:spPr>
          <a:xfrm>
            <a:off x="5244310" y="3327734"/>
            <a:ext cx="21781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3600" b="1" dirty="0">
                <a:solidFill>
                  <a:srgbClr val="002060"/>
                </a:solidFill>
              </a:rPr>
              <a:t>osallisuus</a:t>
            </a:r>
            <a:endParaRPr lang="fi-FI" sz="3600" b="1" i="0" dirty="0">
              <a:solidFill>
                <a:srgbClr val="002060"/>
              </a:solidFill>
            </a:endParaRP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97DC6B1A-0D72-4CBF-B64E-831FE303BA09}"/>
              </a:ext>
            </a:extLst>
          </p:cNvPr>
          <p:cNvSpPr txBox="1"/>
          <p:nvPr/>
        </p:nvSpPr>
        <p:spPr>
          <a:xfrm>
            <a:off x="6067290" y="2062589"/>
            <a:ext cx="15239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dirty="0">
                <a:solidFill>
                  <a:schemeClr val="tx2"/>
                </a:solidFill>
              </a:rPr>
              <a:t>maaseurat</a:t>
            </a:r>
            <a:endParaRPr lang="fi-FI" sz="2400" b="1" i="0" dirty="0">
              <a:solidFill>
                <a:schemeClr val="tx2"/>
              </a:solidFill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E4BF0CAE-5630-4A67-BAE7-60B1A4F7C5AA}"/>
              </a:ext>
            </a:extLst>
          </p:cNvPr>
          <p:cNvSpPr txBox="1"/>
          <p:nvPr/>
        </p:nvSpPr>
        <p:spPr>
          <a:xfrm>
            <a:off x="2502173" y="4676251"/>
            <a:ext cx="32197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ulkomaalaistaustaiset</a:t>
            </a:r>
            <a:endParaRPr lang="fi-FI" sz="24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69199A64-7BA4-4930-8164-50B9BF2323B2}"/>
              </a:ext>
            </a:extLst>
          </p:cNvPr>
          <p:cNvSpPr txBox="1"/>
          <p:nvPr/>
        </p:nvSpPr>
        <p:spPr>
          <a:xfrm>
            <a:off x="5006253" y="2775993"/>
            <a:ext cx="12854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turvallisuus</a:t>
            </a:r>
            <a:endParaRPr lang="fi-FI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92A2F26D-7297-40D0-8736-C411035A7EB7}"/>
              </a:ext>
            </a:extLst>
          </p:cNvPr>
          <p:cNvSpPr txBox="1"/>
          <p:nvPr/>
        </p:nvSpPr>
        <p:spPr>
          <a:xfrm>
            <a:off x="7186531" y="4715720"/>
            <a:ext cx="20567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solidFill>
                  <a:schemeClr val="accent2">
                    <a:lumMod val="75000"/>
                  </a:schemeClr>
                </a:solidFill>
              </a:rPr>
              <a:t>etniset vähemmistöt</a:t>
            </a:r>
            <a:endParaRPr lang="fi-FI" sz="16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CECEE3CE-51A9-41E8-B7C1-67D87385DAA9}"/>
              </a:ext>
            </a:extLst>
          </p:cNvPr>
          <p:cNvSpPr txBox="1"/>
          <p:nvPr/>
        </p:nvSpPr>
        <p:spPr>
          <a:xfrm>
            <a:off x="7143289" y="1726716"/>
            <a:ext cx="8877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i="0" dirty="0">
                <a:solidFill>
                  <a:srgbClr val="002060"/>
                </a:solidFill>
              </a:rPr>
              <a:t>talous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25E4191C-F6AF-4CD1-B91B-F505A9E621EC}"/>
              </a:ext>
            </a:extLst>
          </p:cNvPr>
          <p:cNvSpPr txBox="1"/>
          <p:nvPr/>
        </p:nvSpPr>
        <p:spPr>
          <a:xfrm>
            <a:off x="5454843" y="1830038"/>
            <a:ext cx="11109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solidFill>
                  <a:schemeClr val="accent2">
                    <a:lumMod val="75000"/>
                  </a:schemeClr>
                </a:solidFill>
              </a:rPr>
              <a:t>hyvinvointi</a:t>
            </a:r>
            <a:endParaRPr lang="fi-FI" sz="16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926A3A0E-64CA-4C01-9FDB-674AC2D5E90F}"/>
              </a:ext>
            </a:extLst>
          </p:cNvPr>
          <p:cNvSpPr txBox="1"/>
          <p:nvPr/>
        </p:nvSpPr>
        <p:spPr>
          <a:xfrm>
            <a:off x="3811252" y="2096048"/>
            <a:ext cx="11512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solidFill>
                  <a:schemeClr val="accent5"/>
                </a:solidFill>
              </a:rPr>
              <a:t>pakolaisuus</a:t>
            </a:r>
            <a:endParaRPr lang="fi-FI" sz="1600" b="1" i="0" dirty="0">
              <a:solidFill>
                <a:schemeClr val="accent5"/>
              </a:solidFill>
            </a:endParaRP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60BA9E67-B37C-4CFF-9C20-20A32E344615}"/>
              </a:ext>
            </a:extLst>
          </p:cNvPr>
          <p:cNvSpPr txBox="1"/>
          <p:nvPr/>
        </p:nvSpPr>
        <p:spPr>
          <a:xfrm>
            <a:off x="2560959" y="3543753"/>
            <a:ext cx="2176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solidFill>
                  <a:schemeClr val="accent5">
                    <a:lumMod val="75000"/>
                  </a:schemeClr>
                </a:solidFill>
              </a:rPr>
              <a:t>kansainvälinen suojelu</a:t>
            </a:r>
            <a:endParaRPr lang="fi-FI" sz="1600" b="1" i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75B08FD4-A32F-4632-88EE-7CF244F47D1B}"/>
              </a:ext>
            </a:extLst>
          </p:cNvPr>
          <p:cNvSpPr txBox="1"/>
          <p:nvPr/>
        </p:nvSpPr>
        <p:spPr>
          <a:xfrm>
            <a:off x="6045294" y="5582221"/>
            <a:ext cx="17349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i="0" dirty="0">
                <a:solidFill>
                  <a:srgbClr val="D25532"/>
                </a:solidFill>
              </a:rPr>
              <a:t>Suomeen palaavat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FD70199D-1686-455C-B731-8AA3BAA5B59F}"/>
              </a:ext>
            </a:extLst>
          </p:cNvPr>
          <p:cNvSpPr txBox="1"/>
          <p:nvPr/>
        </p:nvSpPr>
        <p:spPr>
          <a:xfrm>
            <a:off x="3065333" y="4243918"/>
            <a:ext cx="11722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i="0" dirty="0">
                <a:solidFill>
                  <a:schemeClr val="accent5">
                    <a:lumMod val="75000"/>
                  </a:schemeClr>
                </a:solidFill>
              </a:rPr>
              <a:t>rakkaus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C39DF8B0-D149-4018-8A65-6F28624E37B3}"/>
              </a:ext>
            </a:extLst>
          </p:cNvPr>
          <p:cNvSpPr txBox="1"/>
          <p:nvPr/>
        </p:nvSpPr>
        <p:spPr>
          <a:xfrm>
            <a:off x="8861801" y="3426745"/>
            <a:ext cx="5040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i="0" dirty="0">
                <a:solidFill>
                  <a:srgbClr val="002060"/>
                </a:solidFill>
              </a:rPr>
              <a:t>suku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D5471EDE-2B1F-4439-B8B4-4405482DA589}"/>
              </a:ext>
            </a:extLst>
          </p:cNvPr>
          <p:cNvSpPr txBox="1"/>
          <p:nvPr/>
        </p:nvSpPr>
        <p:spPr>
          <a:xfrm>
            <a:off x="8052879" y="4352797"/>
            <a:ext cx="16136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i="0" dirty="0">
                <a:solidFill>
                  <a:srgbClr val="002060"/>
                </a:solidFill>
              </a:rPr>
              <a:t>tilapäinen suojelu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FF6E0BC8-65C8-44A5-A490-2FD356424661}"/>
              </a:ext>
            </a:extLst>
          </p:cNvPr>
          <p:cNvSpPr txBox="1"/>
          <p:nvPr/>
        </p:nvSpPr>
        <p:spPr>
          <a:xfrm>
            <a:off x="6104472" y="4443819"/>
            <a:ext cx="11949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i="0" dirty="0">
                <a:solidFill>
                  <a:srgbClr val="002060"/>
                </a:solidFill>
              </a:rPr>
              <a:t>opiskelu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BF36438F-CA9D-44CA-9FEB-DD697FE30CB8}"/>
              </a:ext>
            </a:extLst>
          </p:cNvPr>
          <p:cNvSpPr txBox="1"/>
          <p:nvPr/>
        </p:nvSpPr>
        <p:spPr>
          <a:xfrm>
            <a:off x="4849683" y="5139185"/>
            <a:ext cx="885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i="0" dirty="0">
                <a:solidFill>
                  <a:srgbClr val="002060"/>
                </a:solidFill>
              </a:rPr>
              <a:t>seikkailu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DAA505F5-3B68-45C4-AACA-2B56FD471635}"/>
              </a:ext>
            </a:extLst>
          </p:cNvPr>
          <p:cNvSpPr txBox="1"/>
          <p:nvPr/>
        </p:nvSpPr>
        <p:spPr>
          <a:xfrm>
            <a:off x="4429388" y="4143066"/>
            <a:ext cx="1319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400" b="1" i="0" dirty="0">
                <a:solidFill>
                  <a:srgbClr val="002060"/>
                </a:solidFill>
              </a:rPr>
              <a:t>kulttuuri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43BFF6BA-8ECA-4211-8E86-76B8176477C0}"/>
              </a:ext>
            </a:extLst>
          </p:cNvPr>
          <p:cNvSpPr txBox="1"/>
          <p:nvPr/>
        </p:nvSpPr>
        <p:spPr>
          <a:xfrm>
            <a:off x="7632571" y="2145167"/>
            <a:ext cx="15239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syrjäytyminen</a:t>
            </a:r>
            <a:endParaRPr lang="fi-FI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FC2509C0-493A-4A19-868D-B0854BDCE4CB}"/>
              </a:ext>
            </a:extLst>
          </p:cNvPr>
          <p:cNvSpPr txBox="1"/>
          <p:nvPr/>
        </p:nvSpPr>
        <p:spPr>
          <a:xfrm>
            <a:off x="3191501" y="5336000"/>
            <a:ext cx="16477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i="0" dirty="0">
                <a:solidFill>
                  <a:srgbClr val="002060"/>
                </a:solidFill>
              </a:rPr>
              <a:t>yhdenvertaisuus</a:t>
            </a:r>
          </a:p>
        </p:txBody>
      </p:sp>
    </p:spTree>
    <p:extLst>
      <p:ext uri="{BB962C8B-B14F-4D97-AF65-F5344CB8AC3E}">
        <p14:creationId xmlns:p14="http://schemas.microsoft.com/office/powerpoint/2010/main" val="296035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DD0D8-AE60-419D-A403-CF69EF74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j-lt"/>
              </a:rPr>
              <a:t>Maahanmuutto </a:t>
            </a:r>
            <a:br>
              <a:rPr lang="fi-FI" b="1" dirty="0">
                <a:latin typeface="+mj-lt"/>
              </a:rPr>
            </a:br>
            <a:r>
              <a:rPr lang="fi-FI" b="1" dirty="0">
                <a:latin typeface="+mj-lt"/>
              </a:rPr>
              <a:t>tilastoina Suomessa</a:t>
            </a:r>
          </a:p>
        </p:txBody>
      </p:sp>
    </p:spTree>
    <p:extLst>
      <p:ext uri="{BB962C8B-B14F-4D97-AF65-F5344CB8AC3E}">
        <p14:creationId xmlns:p14="http://schemas.microsoft.com/office/powerpoint/2010/main" val="32951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D9EA6304-25E6-471F-A278-53E5AD469DC5}"/>
              </a:ext>
            </a:extLst>
          </p:cNvPr>
          <p:cNvSpPr txBox="1">
            <a:spLocks/>
          </p:cNvSpPr>
          <p:nvPr/>
        </p:nvSpPr>
        <p:spPr>
          <a:xfrm>
            <a:off x="838201" y="2127847"/>
            <a:ext cx="4455252" cy="260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142D5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>
                <a:latin typeface="+mj-lt"/>
              </a:rPr>
              <a:t>Suomen väestö vanhenee ja työikäisten määrä vähenee</a:t>
            </a:r>
          </a:p>
        </p:txBody>
      </p:sp>
      <p:pic>
        <p:nvPicPr>
          <p:cNvPr id="4" name="Kuva 3" descr="Vuonna 1917 Suomen väestön ikärakenne oli sellainen, että nuorempia ikäluokkia oli aina vanhempia enemmän. Vuonna 2021 suurimmat ikäluokat ovat 70–30-vuotiaita.">
            <a:extLst>
              <a:ext uri="{FF2B5EF4-FFF2-40B4-BE49-F238E27FC236}">
                <a16:creationId xmlns:a16="http://schemas.microsoft.com/office/drawing/2014/main" id="{030D3C3A-3B66-4716-9349-441DABED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44" y="920169"/>
            <a:ext cx="6061058" cy="542348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CF419BF-4FCE-4C4D-A56C-A2427D30E8FB}"/>
              </a:ext>
            </a:extLst>
          </p:cNvPr>
          <p:cNvSpPr txBox="1"/>
          <p:nvPr/>
        </p:nvSpPr>
        <p:spPr>
          <a:xfrm>
            <a:off x="6241029" y="497512"/>
            <a:ext cx="462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Suomen väestön ikärakenne vuonna 2021</a:t>
            </a:r>
          </a:p>
        </p:txBody>
      </p:sp>
    </p:spTree>
    <p:extLst>
      <p:ext uri="{BB962C8B-B14F-4D97-AF65-F5344CB8AC3E}">
        <p14:creationId xmlns:p14="http://schemas.microsoft.com/office/powerpoint/2010/main" val="152812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E835D-7E6C-4607-A793-3883B746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Maahanmuuttajien määrä Suomessa on kymmenkertaistunut 90-luvulta</a:t>
            </a:r>
          </a:p>
        </p:txBody>
      </p:sp>
      <p:graphicFrame>
        <p:nvGraphicFramePr>
          <p:cNvPr id="4" name="Sisällön paikkamerkki 6" descr="Ulkomaan kansalaisten määrä Suomessa oli 90-luvun alussa noin 2 000. Vuonna 2021 määrä on lähes 300 000.">
            <a:extLst>
              <a:ext uri="{FF2B5EF4-FFF2-40B4-BE49-F238E27FC236}">
                <a16:creationId xmlns:a16="http://schemas.microsoft.com/office/drawing/2014/main" id="{E723A5AB-0C54-4B4E-B78D-B3486DE80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366311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296565"/>
      </p:ext>
    </p:extLst>
  </p:cSld>
  <p:clrMapOvr>
    <a:masterClrMapping/>
  </p:clrMapOvr>
</p:sld>
</file>

<file path=ppt/theme/theme1.xml><?xml version="1.0" encoding="utf-8"?>
<a:theme xmlns:a="http://schemas.openxmlformats.org/drawingml/2006/main" name="Maahanmuuttodialogit">
  <a:themeElements>
    <a:clrScheme name="Sisäministeriö">
      <a:dk1>
        <a:sysClr val="windowText" lastClr="000000"/>
      </a:dk1>
      <a:lt1>
        <a:sysClr val="window" lastClr="FFFFFF"/>
      </a:lt1>
      <a:dk2>
        <a:srgbClr val="142D55"/>
      </a:dk2>
      <a:lt2>
        <a:srgbClr val="E7E6E6"/>
      </a:lt2>
      <a:accent1>
        <a:srgbClr val="142D55"/>
      </a:accent1>
      <a:accent2>
        <a:srgbClr val="829BD7"/>
      </a:accent2>
      <a:accent3>
        <a:srgbClr val="D25532"/>
      </a:accent3>
      <a:accent4>
        <a:srgbClr val="F59B69"/>
      </a:accent4>
      <a:accent5>
        <a:srgbClr val="355550"/>
      </a:accent5>
      <a:accent6>
        <a:srgbClr val="C3DCDC"/>
      </a:accent6>
      <a:hlink>
        <a:srgbClr val="0563C1"/>
      </a:hlink>
      <a:folHlink>
        <a:srgbClr val="954F72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2D5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0" id="{3A8C1E97-D452-7B44-BF92-ADF0CAD17C5D}" vid="{61441D31-C291-2043-A6F5-BD4F284E13B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SM_powerpoint-kaamos_v2019-09-25</Template>
  <TotalTime>0</TotalTime>
  <Words>337</Words>
  <Application>Microsoft Office PowerPoint</Application>
  <PresentationFormat>Laajakuva</PresentationFormat>
  <Paragraphs>71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Maahanmuuttodialogit</vt:lpstr>
      <vt:lpstr>Maahanmuutto-dialogien infodiat</vt:lpstr>
      <vt:lpstr>Mitä maahanmuuttodialogit ovat?</vt:lpstr>
      <vt:lpstr>Mitä dialogiaineistolla tehdään?</vt:lpstr>
      <vt:lpstr>Tämän päivän keskusteluteema:  Oman dialogisi otsikko tähän</vt:lpstr>
      <vt:lpstr>Seuraavia dioja voit hyödyntää halutessasi, jos ne palvelevat  teemasi alustusta.</vt:lpstr>
      <vt:lpstr>Maahanmuuton moninaisuus </vt:lpstr>
      <vt:lpstr>Maahanmuutto  tilastoina Suomessa</vt:lpstr>
      <vt:lpstr>PowerPoint-esitys</vt:lpstr>
      <vt:lpstr>Maahanmuuttajien määrä Suomessa on kymmenkertaistunut 90-luvulta</vt:lpstr>
      <vt:lpstr>Suomeen muutetaan eniten työn, perheen ja opiskelujen vuoksi</vt:lpstr>
      <vt:lpstr>10 suurinta kansalaisuusryhmää Suomessa vuonna 2021</vt:lpstr>
      <vt:lpstr>Työllisyysaste syntyperän mukaan vuosina 1995–2020</vt:lpstr>
      <vt:lpstr>Äänestysaktiivisuus syntyperän mukaan vuosina 2015–2019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2022-09-21T10:16:40Z</dcterms:created>
  <dcterms:modified xsi:type="dcterms:W3CDTF">2022-09-27T16:01:39Z</dcterms:modified>
</cp:coreProperties>
</file>