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7"/>
  </p:notesMasterIdLst>
  <p:sldIdLst>
    <p:sldId id="380" r:id="rId2"/>
    <p:sldId id="393" r:id="rId3"/>
    <p:sldId id="392" r:id="rId4"/>
    <p:sldId id="396" r:id="rId5"/>
    <p:sldId id="397" r:id="rId6"/>
    <p:sldId id="398" r:id="rId7"/>
    <p:sldId id="407" r:id="rId8"/>
    <p:sldId id="408" r:id="rId9"/>
    <p:sldId id="410" r:id="rId10"/>
    <p:sldId id="409" r:id="rId11"/>
    <p:sldId id="411" r:id="rId12"/>
    <p:sldId id="412" r:id="rId13"/>
    <p:sldId id="413" r:id="rId14"/>
    <p:sldId id="414" r:id="rId15"/>
    <p:sldId id="390" r:id="rId16"/>
  </p:sldIdLst>
  <p:sldSz cx="12192000" cy="6858000"/>
  <p:notesSz cx="6797675" cy="992505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5532"/>
    <a:srgbClr val="142D55"/>
    <a:srgbClr val="F79A71"/>
    <a:srgbClr val="BE3246"/>
    <a:srgbClr val="F5B4B4"/>
    <a:srgbClr val="779FD0"/>
    <a:srgbClr val="839ACF"/>
    <a:srgbClr val="FFFFFF"/>
    <a:srgbClr val="3555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291" autoAdjust="0"/>
  </p:normalViewPr>
  <p:slideViewPr>
    <p:cSldViewPr snapToGrid="0" showGuides="1">
      <p:cViewPr varScale="1">
        <p:scale>
          <a:sx n="114" d="100"/>
          <a:sy n="114" d="100"/>
        </p:scale>
        <p:origin x="690" y="114"/>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5CF1FEAF-244B-4E85-9983-4B7EF31AA37A}" type="datetimeFigureOut">
              <a:rPr lang="fi-FI" smtClean="0"/>
              <a:t>14.09.2022</a:t>
            </a:fld>
            <a:endParaRPr lang="fi-FI"/>
          </a:p>
        </p:txBody>
      </p:sp>
      <p:sp>
        <p:nvSpPr>
          <p:cNvPr id="4" name="Dian kuvan paikkamerkki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3FB1131B-2866-4FFE-B209-00BAE19CC356}" type="slidenum">
              <a:rPr lang="fi-FI" smtClean="0"/>
              <a:t>‹#›</a:t>
            </a:fld>
            <a:endParaRPr lang="fi-FI"/>
          </a:p>
        </p:txBody>
      </p:sp>
    </p:spTree>
    <p:extLst>
      <p:ext uri="{BB962C8B-B14F-4D97-AF65-F5344CB8AC3E}">
        <p14:creationId xmlns:p14="http://schemas.microsoft.com/office/powerpoint/2010/main" val="3680971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bg>
      <p:bgPr>
        <a:solidFill>
          <a:srgbClr val="D2553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41E9EA-E4AC-42C5-BACF-81F33CE7A344}"/>
              </a:ext>
            </a:extLst>
          </p:cNvPr>
          <p:cNvSpPr>
            <a:spLocks noGrp="1"/>
          </p:cNvSpPr>
          <p:nvPr>
            <p:ph type="ctrTitle"/>
          </p:nvPr>
        </p:nvSpPr>
        <p:spPr>
          <a:xfrm>
            <a:off x="4648200" y="1370013"/>
            <a:ext cx="6553200" cy="2387600"/>
          </a:xfrm>
        </p:spPr>
        <p:txBody>
          <a:bodyPr anchor="b">
            <a:normAutofit/>
          </a:bodyPr>
          <a:lstStyle>
            <a:lvl1pPr algn="ctr">
              <a:lnSpc>
                <a:spcPct val="100000"/>
              </a:lnSpc>
              <a:defRPr sz="5000">
                <a:solidFill>
                  <a:srgbClr val="FFFFFF"/>
                </a:solidFill>
              </a:defRPr>
            </a:lvl1pPr>
          </a:lstStyle>
          <a:p>
            <a:r>
              <a:rPr lang="fi-FI"/>
              <a:t>Muokkaa ots. perustyyl. napsautt.</a:t>
            </a:r>
          </a:p>
        </p:txBody>
      </p:sp>
      <p:sp>
        <p:nvSpPr>
          <p:cNvPr id="3" name="Alaotsikko 2">
            <a:extLst>
              <a:ext uri="{FF2B5EF4-FFF2-40B4-BE49-F238E27FC236}">
                <a16:creationId xmlns:a16="http://schemas.microsoft.com/office/drawing/2014/main" id="{5B695E79-8FA4-428E-BA79-89D4221158A2}"/>
              </a:ext>
            </a:extLst>
          </p:cNvPr>
          <p:cNvSpPr>
            <a:spLocks noGrp="1"/>
          </p:cNvSpPr>
          <p:nvPr>
            <p:ph type="subTitle" idx="1" hasCustomPrompt="1"/>
          </p:nvPr>
        </p:nvSpPr>
        <p:spPr>
          <a:xfrm>
            <a:off x="4648200" y="4133850"/>
            <a:ext cx="6553200" cy="1066800"/>
          </a:xfrm>
        </p:spPr>
        <p:txBody>
          <a:bodyPr>
            <a:normAutofit/>
          </a:bodyPr>
          <a:lstStyle>
            <a:lvl1pPr marL="0" indent="0" algn="ctr">
              <a:spcAft>
                <a:spcPts val="0"/>
              </a:spcAft>
              <a:buNone/>
              <a:defRPr sz="30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Esittäjän nimi pvm.kk.vuosi</a:t>
            </a:r>
          </a:p>
        </p:txBody>
      </p:sp>
      <p:sp>
        <p:nvSpPr>
          <p:cNvPr id="8" name="Kuvan paikkamerkki 6">
            <a:extLst>
              <a:ext uri="{FF2B5EF4-FFF2-40B4-BE49-F238E27FC236}">
                <a16:creationId xmlns:a16="http://schemas.microsoft.com/office/drawing/2014/main" id="{676B1168-3B4E-475B-A7E8-D7FABA160F69}"/>
              </a:ext>
            </a:extLst>
          </p:cNvPr>
          <p:cNvSpPr>
            <a:spLocks noGrp="1"/>
          </p:cNvSpPr>
          <p:nvPr>
            <p:ph type="pic" sz="quarter" idx="10" hasCustomPrompt="1"/>
          </p:nvPr>
        </p:nvSpPr>
        <p:spPr>
          <a:xfrm>
            <a:off x="9649181" y="6054725"/>
            <a:ext cx="2160000" cy="540000"/>
          </a:xfrm>
        </p:spPr>
        <p:txBody>
          <a:bodyPr anchor="ctr" anchorCtr="0">
            <a:normAutofit/>
          </a:bodyPr>
          <a:lstStyle>
            <a:lvl1pPr marL="0" indent="0" algn="ctr">
              <a:buNone/>
              <a:defRPr sz="1400">
                <a:solidFill>
                  <a:schemeClr val="bg1"/>
                </a:solidFill>
              </a:defRPr>
            </a:lvl1pPr>
          </a:lstStyle>
          <a:p>
            <a:r>
              <a:rPr lang="fi-FI"/>
              <a:t>Yhteistyökumppanin logo</a:t>
            </a:r>
          </a:p>
        </p:txBody>
      </p:sp>
      <p:pic>
        <p:nvPicPr>
          <p:cNvPr id="12" name="Kuva 11">
            <a:extLst>
              <a:ext uri="{FF2B5EF4-FFF2-40B4-BE49-F238E27FC236}">
                <a16:creationId xmlns:a16="http://schemas.microsoft.com/office/drawing/2014/main" id="{42C54172-59AC-4DD7-A3B2-B35D80A410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8396" y="1413507"/>
            <a:ext cx="2929555" cy="3872705"/>
          </a:xfrm>
          <a:prstGeom prst="rect">
            <a:avLst/>
          </a:prstGeom>
        </p:spPr>
      </p:pic>
      <p:pic>
        <p:nvPicPr>
          <p:cNvPr id="13" name="Kuva 12">
            <a:extLst>
              <a:ext uri="{FF2B5EF4-FFF2-40B4-BE49-F238E27FC236}">
                <a16:creationId xmlns:a16="http://schemas.microsoft.com/office/drawing/2014/main" id="{73C8A0DA-F654-42A5-8E11-AF88E5EC9C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11794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rgbClr val="D2553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453D22-AF69-43F1-AA10-7BD32BB8B50B}"/>
              </a:ext>
            </a:extLst>
          </p:cNvPr>
          <p:cNvSpPr>
            <a:spLocks noGrp="1"/>
          </p:cNvSpPr>
          <p:nvPr>
            <p:ph type="title"/>
          </p:nvPr>
        </p:nvSpPr>
        <p:spPr>
          <a:xfrm>
            <a:off x="831850" y="2024063"/>
            <a:ext cx="10515600" cy="2852737"/>
          </a:xfrm>
        </p:spPr>
        <p:txBody>
          <a:bodyPr anchor="ctr" anchorCtr="0"/>
          <a:lstStyle>
            <a:lvl1pPr algn="ctr">
              <a:lnSpc>
                <a:spcPct val="95000"/>
              </a:lnSpc>
              <a:defRPr sz="5000">
                <a:solidFill>
                  <a:srgbClr val="FFFFFF"/>
                </a:solidFill>
              </a:defRPr>
            </a:lvl1pPr>
          </a:lstStyle>
          <a:p>
            <a:r>
              <a:rPr lang="fi-FI"/>
              <a:t>Muokkaa ots. perustyyl. napsautt.</a:t>
            </a:r>
          </a:p>
        </p:txBody>
      </p:sp>
      <p:sp>
        <p:nvSpPr>
          <p:cNvPr id="4" name="Päivämäärän paikkamerkki 3">
            <a:extLst>
              <a:ext uri="{FF2B5EF4-FFF2-40B4-BE49-F238E27FC236}">
                <a16:creationId xmlns:a16="http://schemas.microsoft.com/office/drawing/2014/main" id="{7CB55730-CAF9-4A25-851A-D68FCDB34197}"/>
              </a:ext>
            </a:extLst>
          </p:cNvPr>
          <p:cNvSpPr>
            <a:spLocks noGrp="1"/>
          </p:cNvSpPr>
          <p:nvPr>
            <p:ph type="dt" sz="half" idx="10"/>
          </p:nvPr>
        </p:nvSpPr>
        <p:spPr/>
        <p:txBody>
          <a:bodyPr/>
          <a:lstStyle>
            <a:lvl1pPr>
              <a:defRPr>
                <a:solidFill>
                  <a:srgbClr val="FFFFFF"/>
                </a:solidFill>
              </a:defRPr>
            </a:lvl1pPr>
          </a:lstStyle>
          <a:p>
            <a:fld id="{1D6DD1E3-C7F7-4AFD-ADCE-E8524217488F}" type="datetime1">
              <a:rPr lang="fi-FI" smtClean="0"/>
              <a:pPr/>
              <a:t>14.09.2022</a:t>
            </a:fld>
            <a:endParaRPr lang="fi-FI"/>
          </a:p>
        </p:txBody>
      </p:sp>
      <p:sp>
        <p:nvSpPr>
          <p:cNvPr id="5" name="Alatunnisteen paikkamerkki 4">
            <a:extLst>
              <a:ext uri="{FF2B5EF4-FFF2-40B4-BE49-F238E27FC236}">
                <a16:creationId xmlns:a16="http://schemas.microsoft.com/office/drawing/2014/main" id="{080BA40E-74C4-4EFD-B626-9D0DE2535880}"/>
              </a:ext>
            </a:extLst>
          </p:cNvPr>
          <p:cNvSpPr>
            <a:spLocks noGrp="1"/>
          </p:cNvSpPr>
          <p:nvPr>
            <p:ph type="ftr" sz="quarter" idx="11"/>
          </p:nvPr>
        </p:nvSpPr>
        <p:spPr/>
        <p:txBody>
          <a:bodyPr/>
          <a:lstStyle>
            <a:lvl1pPr>
              <a:defRPr>
                <a:solidFill>
                  <a:srgbClr val="FFFFFF"/>
                </a:solidFill>
              </a:defRPr>
            </a:lvl1pPr>
          </a:lstStyle>
          <a:p>
            <a:endParaRPr lang="fi-FI"/>
          </a:p>
        </p:txBody>
      </p:sp>
      <p:sp>
        <p:nvSpPr>
          <p:cNvPr id="6" name="Dian numeron paikkamerkki 5">
            <a:extLst>
              <a:ext uri="{FF2B5EF4-FFF2-40B4-BE49-F238E27FC236}">
                <a16:creationId xmlns:a16="http://schemas.microsoft.com/office/drawing/2014/main" id="{F6AF360C-674F-4F20-B01F-0F0FF59AABDB}"/>
              </a:ext>
            </a:extLst>
          </p:cNvPr>
          <p:cNvSpPr>
            <a:spLocks noGrp="1"/>
          </p:cNvSpPr>
          <p:nvPr>
            <p:ph type="sldNum" sz="quarter" idx="12"/>
          </p:nvPr>
        </p:nvSpPr>
        <p:spPr/>
        <p:txBody>
          <a:bodyPr/>
          <a:lstStyle>
            <a:lvl1pPr>
              <a:defRPr>
                <a:solidFill>
                  <a:srgbClr val="FFFFFF"/>
                </a:solidFill>
              </a:defRPr>
            </a:lvl1pPr>
          </a:lstStyle>
          <a:p>
            <a:fld id="{FA73A356-C14D-42BE-9278-197E8B37771B}" type="slidenum">
              <a:rPr lang="fi-FI" smtClean="0"/>
              <a:pPr/>
              <a:t>‹#›</a:t>
            </a:fld>
            <a:endParaRPr lang="fi-FI"/>
          </a:p>
        </p:txBody>
      </p:sp>
      <p:pic>
        <p:nvPicPr>
          <p:cNvPr id="8" name="Kuva 7">
            <a:extLst>
              <a:ext uri="{FF2B5EF4-FFF2-40B4-BE49-F238E27FC236}">
                <a16:creationId xmlns:a16="http://schemas.microsoft.com/office/drawing/2014/main" id="{FF963A6A-6C85-4447-A20E-0E2F3ECC82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44057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3" name="Päivämäärän paikkamerkki 2">
            <a:extLst>
              <a:ext uri="{FF2B5EF4-FFF2-40B4-BE49-F238E27FC236}">
                <a16:creationId xmlns:a16="http://schemas.microsoft.com/office/drawing/2014/main" id="{D397DF6D-36C2-452D-80CE-90DA620FE061}"/>
              </a:ext>
            </a:extLst>
          </p:cNvPr>
          <p:cNvSpPr>
            <a:spLocks noGrp="1"/>
          </p:cNvSpPr>
          <p:nvPr>
            <p:ph type="dt" sz="half" idx="10"/>
          </p:nvPr>
        </p:nvSpPr>
        <p:spPr/>
        <p:txBody>
          <a:bodyPr/>
          <a:lstStyle/>
          <a:p>
            <a:fld id="{17A382F6-2D84-4435-8538-DE834B8D895F}" type="datetime1">
              <a:rPr lang="fi-FI" smtClean="0"/>
              <a:t>14.09.2022</a:t>
            </a:fld>
            <a:endParaRPr lang="fi-FI"/>
          </a:p>
        </p:txBody>
      </p:sp>
      <p:sp>
        <p:nvSpPr>
          <p:cNvPr id="4" name="Alatunnisteen paikkamerkki 3">
            <a:extLst>
              <a:ext uri="{FF2B5EF4-FFF2-40B4-BE49-F238E27FC236}">
                <a16:creationId xmlns:a16="http://schemas.microsoft.com/office/drawing/2014/main" id="{EDCE02CF-03D1-44AF-9B44-4CD861581286}"/>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5557E30-0CD3-4F77-A25B-25F6F1DB266E}"/>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6" name="Otsikko 5">
            <a:extLst>
              <a:ext uri="{FF2B5EF4-FFF2-40B4-BE49-F238E27FC236}">
                <a16:creationId xmlns:a16="http://schemas.microsoft.com/office/drawing/2014/main" id="{67052252-63F1-4614-89CA-BEC448A21C97}"/>
              </a:ext>
            </a:extLst>
          </p:cNvPr>
          <p:cNvSpPr>
            <a:spLocks noGrp="1"/>
          </p:cNvSpPr>
          <p:nvPr>
            <p:ph type="title"/>
          </p:nvPr>
        </p:nvSpPr>
        <p:spPr/>
        <p:txBody>
          <a:bodyPr/>
          <a:lstStyle/>
          <a:p>
            <a:r>
              <a:rPr lang="fi-FI"/>
              <a:t>Muokkaa ots. perustyyl. napsautt.</a:t>
            </a:r>
          </a:p>
        </p:txBody>
      </p:sp>
      <p:pic>
        <p:nvPicPr>
          <p:cNvPr id="9" name="Kuva 8">
            <a:extLst>
              <a:ext uri="{FF2B5EF4-FFF2-40B4-BE49-F238E27FC236}">
                <a16:creationId xmlns:a16="http://schemas.microsoft.com/office/drawing/2014/main" id="{A8543054-9EF0-4096-8366-EDECD3C517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030123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CDDFCBF-5514-4214-A57B-87A78A0C046B}"/>
              </a:ext>
            </a:extLst>
          </p:cNvPr>
          <p:cNvSpPr>
            <a:spLocks noGrp="1"/>
          </p:cNvSpPr>
          <p:nvPr>
            <p:ph type="dt" sz="half" idx="10"/>
          </p:nvPr>
        </p:nvSpPr>
        <p:spPr/>
        <p:txBody>
          <a:bodyPr/>
          <a:lstStyle/>
          <a:p>
            <a:fld id="{D29C6921-942D-4C7C-ABE9-BEDDF3773F9D}" type="datetime1">
              <a:rPr lang="fi-FI" smtClean="0"/>
              <a:t>14.09.2022</a:t>
            </a:fld>
            <a:endParaRPr lang="fi-FI"/>
          </a:p>
        </p:txBody>
      </p:sp>
      <p:sp>
        <p:nvSpPr>
          <p:cNvPr id="3" name="Alatunnisteen paikkamerkki 2">
            <a:extLst>
              <a:ext uri="{FF2B5EF4-FFF2-40B4-BE49-F238E27FC236}">
                <a16:creationId xmlns:a16="http://schemas.microsoft.com/office/drawing/2014/main" id="{6FA15596-A0FB-46AE-A88D-D0A565E4C2B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CEF405A6-11FE-4E49-9BCA-CE5F4075FA07}"/>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8" name="Kuva 7">
            <a:extLst>
              <a:ext uri="{FF2B5EF4-FFF2-40B4-BE49-F238E27FC236}">
                <a16:creationId xmlns:a16="http://schemas.microsoft.com/office/drawing/2014/main" id="{B2A0D0FA-97BA-4CCE-B65B-539088AAEF6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4008193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äritausta">
    <p:bg>
      <p:bgPr>
        <a:solidFill>
          <a:srgbClr val="D2553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1298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Lopetus">
    <p:bg>
      <p:bgPr>
        <a:solidFill>
          <a:srgbClr val="D25532"/>
        </a:solidFill>
        <a:effectLst/>
      </p:bgPr>
    </p:bg>
    <p:spTree>
      <p:nvGrpSpPr>
        <p:cNvPr id="1" name=""/>
        <p:cNvGrpSpPr/>
        <p:nvPr/>
      </p:nvGrpSpPr>
      <p:grpSpPr>
        <a:xfrm>
          <a:off x="0" y="0"/>
          <a:ext cx="0" cy="0"/>
          <a:chOff x="0" y="0"/>
          <a:chExt cx="0" cy="0"/>
        </a:xfrm>
      </p:grpSpPr>
      <p:sp>
        <p:nvSpPr>
          <p:cNvPr id="7" name="Tekstiruutu 6">
            <a:extLst>
              <a:ext uri="{FF2B5EF4-FFF2-40B4-BE49-F238E27FC236}">
                <a16:creationId xmlns:a16="http://schemas.microsoft.com/office/drawing/2014/main" id="{AB0AF0C8-FDA6-4EFD-AF90-7EA451CFB7A1}"/>
              </a:ext>
            </a:extLst>
          </p:cNvPr>
          <p:cNvSpPr txBox="1"/>
          <p:nvPr userDrawn="1"/>
        </p:nvSpPr>
        <p:spPr>
          <a:xfrm>
            <a:off x="4133850" y="4810125"/>
            <a:ext cx="3924300" cy="1133475"/>
          </a:xfrm>
          <a:prstGeom prst="rect">
            <a:avLst/>
          </a:prstGeom>
          <a:noFill/>
        </p:spPr>
        <p:txBody>
          <a:bodyPr wrap="square" rtlCol="0">
            <a:noAutofit/>
          </a:bodyPr>
          <a:lstStyle/>
          <a:p>
            <a:pPr algn="ctr"/>
            <a:r>
              <a:rPr lang="fi-FI" sz="1400" dirty="0">
                <a:solidFill>
                  <a:srgbClr val="FFFFFF"/>
                </a:solidFill>
              </a:rPr>
              <a:t>Kirkkokatu 12, Helsinki</a:t>
            </a:r>
          </a:p>
          <a:p>
            <a:pPr algn="ctr"/>
            <a:r>
              <a:rPr lang="fi-FI" sz="1400" dirty="0">
                <a:solidFill>
                  <a:srgbClr val="FFFFFF"/>
                </a:solidFill>
              </a:rPr>
              <a:t>PL 26, 00023 Valtioneuvosto</a:t>
            </a:r>
          </a:p>
          <a:p>
            <a:pPr algn="ctr"/>
            <a:r>
              <a:rPr lang="fi-FI" sz="1400" dirty="0">
                <a:solidFill>
                  <a:srgbClr val="FFFFFF"/>
                </a:solidFill>
              </a:rPr>
              <a:t>Vaihde 0295 480 171</a:t>
            </a:r>
          </a:p>
          <a:p>
            <a:pPr algn="ctr"/>
            <a:r>
              <a:rPr lang="fi-FI" sz="1400" dirty="0" err="1">
                <a:solidFill>
                  <a:srgbClr val="FFFFFF"/>
                </a:solidFill>
              </a:rPr>
              <a:t>www.intermin.fi</a:t>
            </a:r>
            <a:endParaRPr lang="fi-FI" sz="1400" dirty="0">
              <a:solidFill>
                <a:srgbClr val="FFFFFF"/>
              </a:solidFill>
            </a:endParaRPr>
          </a:p>
        </p:txBody>
      </p:sp>
      <p:pic>
        <p:nvPicPr>
          <p:cNvPr id="10" name="Kuva 9">
            <a:extLst>
              <a:ext uri="{FF2B5EF4-FFF2-40B4-BE49-F238E27FC236}">
                <a16:creationId xmlns:a16="http://schemas.microsoft.com/office/drawing/2014/main" id="{5AB958C6-11BA-4E0E-A57C-7F547D63C4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73368" y="3852671"/>
            <a:ext cx="2464313" cy="562357"/>
          </a:xfrm>
          <a:prstGeom prst="rect">
            <a:avLst/>
          </a:prstGeom>
        </p:spPr>
      </p:pic>
      <p:pic>
        <p:nvPicPr>
          <p:cNvPr id="6" name="Kuva 5">
            <a:extLst>
              <a:ext uri="{FF2B5EF4-FFF2-40B4-BE49-F238E27FC236}">
                <a16:creationId xmlns:a16="http://schemas.microsoft.com/office/drawing/2014/main" id="{AD0A9921-CD36-492E-872F-744DE682ED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47407" y="2213608"/>
            <a:ext cx="1113940" cy="1472566"/>
          </a:xfrm>
          <a:prstGeom prst="rect">
            <a:avLst/>
          </a:prstGeom>
        </p:spPr>
      </p:pic>
    </p:spTree>
    <p:extLst>
      <p:ext uri="{BB962C8B-B14F-4D97-AF65-F5344CB8AC3E}">
        <p14:creationId xmlns:p14="http://schemas.microsoft.com/office/powerpoint/2010/main" val="1975939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5DF36E-30AF-4D65-B7A4-FEB27BA65C43}"/>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5D1C687-925C-4F27-AA36-14AF47C605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548481F0-BCE2-40DE-9BCA-4003AA77347A}"/>
              </a:ext>
            </a:extLst>
          </p:cNvPr>
          <p:cNvSpPr>
            <a:spLocks noGrp="1"/>
          </p:cNvSpPr>
          <p:nvPr>
            <p:ph type="dt" sz="half" idx="10"/>
          </p:nvPr>
        </p:nvSpPr>
        <p:spPr/>
        <p:txBody>
          <a:bodyPr/>
          <a:lstStyle/>
          <a:p>
            <a:fld id="{C7BB9CCD-7614-4D48-87AC-73E64E08D0FB}" type="datetimeFigureOut">
              <a:rPr lang="fi-FI" smtClean="0"/>
              <a:t>14.09.2022</a:t>
            </a:fld>
            <a:endParaRPr lang="fi-FI"/>
          </a:p>
        </p:txBody>
      </p:sp>
      <p:sp>
        <p:nvSpPr>
          <p:cNvPr id="5" name="Alatunnisteen paikkamerkki 4">
            <a:extLst>
              <a:ext uri="{FF2B5EF4-FFF2-40B4-BE49-F238E27FC236}">
                <a16:creationId xmlns:a16="http://schemas.microsoft.com/office/drawing/2014/main" id="{159C98CA-5E2F-453E-A7C0-6BA9C629103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9287D1C-4B45-4DA9-8FE3-3AF43BF61DDC}"/>
              </a:ext>
            </a:extLst>
          </p:cNvPr>
          <p:cNvSpPr>
            <a:spLocks noGrp="1"/>
          </p:cNvSpPr>
          <p:nvPr>
            <p:ph type="sldNum" sz="quarter" idx="12"/>
          </p:nvPr>
        </p:nvSpPr>
        <p:spPr/>
        <p:txBody>
          <a:bodyPr/>
          <a:lstStyle/>
          <a:p>
            <a:fld id="{1FE2C993-119D-4B56-B86B-8A0F84C1D8B5}" type="slidenum">
              <a:rPr lang="fi-FI" smtClean="0"/>
              <a:t>‹#›</a:t>
            </a:fld>
            <a:endParaRPr lang="fi-FI"/>
          </a:p>
        </p:txBody>
      </p:sp>
    </p:spTree>
    <p:extLst>
      <p:ext uri="{BB962C8B-B14F-4D97-AF65-F5344CB8AC3E}">
        <p14:creationId xmlns:p14="http://schemas.microsoft.com/office/powerpoint/2010/main" val="75422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490346-B044-4CFF-8851-73D61555AFE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FF1FB2F8-2402-4DA6-9253-0104C3E1A899}" type="datetime1">
              <a:rPr lang="fi-FI" smtClean="0"/>
              <a:t>14.09.2022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0" name="Kuva 9">
            <a:extLst>
              <a:ext uri="{FF2B5EF4-FFF2-40B4-BE49-F238E27FC236}">
                <a16:creationId xmlns:a16="http://schemas.microsoft.com/office/drawing/2014/main" id="{20A09DDA-D7CF-47A4-BD71-8BFBAC92AB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4286000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4" name="Sisällön paikkamerkki 3">
            <a:extLst>
              <a:ext uri="{FF2B5EF4-FFF2-40B4-BE49-F238E27FC236}">
                <a16:creationId xmlns:a16="http://schemas.microsoft.com/office/drawing/2014/main" id="{2AA5AAE6-FA9D-455C-8E69-DDDF6F848039}"/>
              </a:ext>
            </a:extLst>
          </p:cNvPr>
          <p:cNvSpPr>
            <a:spLocks noGrp="1"/>
          </p:cNvSpPr>
          <p:nvPr>
            <p:ph sz="half" idx="2"/>
          </p:nvPr>
        </p:nvSpPr>
        <p:spPr>
          <a:xfrm>
            <a:off x="839788" y="2113200"/>
            <a:ext cx="4860000" cy="36756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Sisällön paikkamerkki 5">
            <a:extLst>
              <a:ext uri="{FF2B5EF4-FFF2-40B4-BE49-F238E27FC236}">
                <a16:creationId xmlns:a16="http://schemas.microsoft.com/office/drawing/2014/main" id="{AE107890-B700-4D02-8E87-CC30E7B628F0}"/>
              </a:ext>
            </a:extLst>
          </p:cNvPr>
          <p:cNvSpPr>
            <a:spLocks noGrp="1"/>
          </p:cNvSpPr>
          <p:nvPr>
            <p:ph sz="quarter" idx="4"/>
          </p:nvPr>
        </p:nvSpPr>
        <p:spPr>
          <a:xfrm>
            <a:off x="6534150" y="2113200"/>
            <a:ext cx="4860000" cy="36756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CB29A90-0B48-49AB-BF4F-2A0F96221FB4}"/>
              </a:ext>
            </a:extLst>
          </p:cNvPr>
          <p:cNvSpPr>
            <a:spLocks noGrp="1"/>
          </p:cNvSpPr>
          <p:nvPr>
            <p:ph type="dt" sz="half" idx="10"/>
          </p:nvPr>
        </p:nvSpPr>
        <p:spPr/>
        <p:txBody>
          <a:bodyPr/>
          <a:lstStyle/>
          <a:p>
            <a:fld id="{98EEB8F6-954E-41EF-AA3E-07905730B522}" type="datetime1">
              <a:rPr lang="fi-FI" smtClean="0"/>
              <a:t>14.09.2022</a:t>
            </a:fld>
            <a:endParaRPr lang="fi-FI"/>
          </a:p>
        </p:txBody>
      </p:sp>
      <p:sp>
        <p:nvSpPr>
          <p:cNvPr id="8" name="Alatunnisteen paikkamerkki 7">
            <a:extLst>
              <a:ext uri="{FF2B5EF4-FFF2-40B4-BE49-F238E27FC236}">
                <a16:creationId xmlns:a16="http://schemas.microsoft.com/office/drawing/2014/main" id="{AE166102-E33F-4F6A-A52C-1E4F4F5EE0C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E3D9C6E-23AF-4AD1-8D58-819C2B859685}"/>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3" name="Otsikko 2">
            <a:extLst>
              <a:ext uri="{FF2B5EF4-FFF2-40B4-BE49-F238E27FC236}">
                <a16:creationId xmlns:a16="http://schemas.microsoft.com/office/drawing/2014/main" id="{EB77CBE8-40F4-469F-861A-25291AF9E901}"/>
              </a:ext>
            </a:extLst>
          </p:cNvPr>
          <p:cNvSpPr>
            <a:spLocks noGrp="1"/>
          </p:cNvSpPr>
          <p:nvPr>
            <p:ph type="title"/>
          </p:nvPr>
        </p:nvSpPr>
        <p:spPr/>
        <p:txBody>
          <a:bodyPr/>
          <a:lstStyle/>
          <a:p>
            <a:r>
              <a:rPr lang="fi-FI"/>
              <a:t>Muokkaa ots. perustyyl. napsautt.</a:t>
            </a:r>
          </a:p>
        </p:txBody>
      </p:sp>
      <p:pic>
        <p:nvPicPr>
          <p:cNvPr id="12" name="Kuva 11">
            <a:extLst>
              <a:ext uri="{FF2B5EF4-FFF2-40B4-BE49-F238E27FC236}">
                <a16:creationId xmlns:a16="http://schemas.microsoft.com/office/drawing/2014/main" id="{27DD5985-0D6E-4948-BBA9-758D443421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868551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DBAF38E2-3E0F-436B-BDCF-D04481B98B29}"/>
              </a:ext>
            </a:extLst>
          </p:cNvPr>
          <p:cNvSpPr>
            <a:spLocks noGrp="1"/>
          </p:cNvSpPr>
          <p:nvPr>
            <p:ph type="body" idx="1"/>
          </p:nvPr>
        </p:nvSpPr>
        <p:spPr>
          <a:xfrm>
            <a:off x="839788" y="1681163"/>
            <a:ext cx="4860000" cy="461962"/>
          </a:xfr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2AA5AAE6-FA9D-455C-8E69-DDDF6F848039}"/>
              </a:ext>
            </a:extLst>
          </p:cNvPr>
          <p:cNvSpPr>
            <a:spLocks noGrp="1"/>
          </p:cNvSpPr>
          <p:nvPr>
            <p:ph sz="half" idx="2"/>
          </p:nvPr>
        </p:nvSpPr>
        <p:spPr>
          <a:xfrm>
            <a:off x="839788" y="2162175"/>
            <a:ext cx="4860000" cy="3505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kstin paikkamerkki 4">
            <a:extLst>
              <a:ext uri="{FF2B5EF4-FFF2-40B4-BE49-F238E27FC236}">
                <a16:creationId xmlns:a16="http://schemas.microsoft.com/office/drawing/2014/main" id="{62D4CBC7-7368-4960-A58D-54AFEE05F4F3}"/>
              </a:ext>
            </a:extLst>
          </p:cNvPr>
          <p:cNvSpPr>
            <a:spLocks noGrp="1"/>
          </p:cNvSpPr>
          <p:nvPr>
            <p:ph type="body" sz="quarter" idx="3"/>
          </p:nvPr>
        </p:nvSpPr>
        <p:spPr>
          <a:xfrm>
            <a:off x="6534150" y="1681163"/>
            <a:ext cx="4860000" cy="461962"/>
          </a:xfr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AE107890-B700-4D02-8E87-CC30E7B628F0}"/>
              </a:ext>
            </a:extLst>
          </p:cNvPr>
          <p:cNvSpPr>
            <a:spLocks noGrp="1"/>
          </p:cNvSpPr>
          <p:nvPr>
            <p:ph sz="quarter" idx="4"/>
          </p:nvPr>
        </p:nvSpPr>
        <p:spPr>
          <a:xfrm>
            <a:off x="6534150" y="2162175"/>
            <a:ext cx="4860000" cy="3505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CB29A90-0B48-49AB-BF4F-2A0F96221FB4}"/>
              </a:ext>
            </a:extLst>
          </p:cNvPr>
          <p:cNvSpPr>
            <a:spLocks noGrp="1"/>
          </p:cNvSpPr>
          <p:nvPr>
            <p:ph type="dt" sz="half" idx="10"/>
          </p:nvPr>
        </p:nvSpPr>
        <p:spPr/>
        <p:txBody>
          <a:bodyPr/>
          <a:lstStyle/>
          <a:p>
            <a:fld id="{7DFFE45D-D939-4329-BDE0-F1D11EFE0D21}" type="datetime1">
              <a:rPr lang="fi-FI" smtClean="0"/>
              <a:t>14.09.2022</a:t>
            </a:fld>
            <a:endParaRPr lang="fi-FI"/>
          </a:p>
        </p:txBody>
      </p:sp>
      <p:sp>
        <p:nvSpPr>
          <p:cNvPr id="8" name="Alatunnisteen paikkamerkki 7">
            <a:extLst>
              <a:ext uri="{FF2B5EF4-FFF2-40B4-BE49-F238E27FC236}">
                <a16:creationId xmlns:a16="http://schemas.microsoft.com/office/drawing/2014/main" id="{AE166102-E33F-4F6A-A52C-1E4F4F5EE0C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E3D9C6E-23AF-4AD1-8D58-819C2B859685}"/>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10" name="Otsikko 9">
            <a:extLst>
              <a:ext uri="{FF2B5EF4-FFF2-40B4-BE49-F238E27FC236}">
                <a16:creationId xmlns:a16="http://schemas.microsoft.com/office/drawing/2014/main" id="{7C370498-3E7A-4B30-AF7A-F84254E815D8}"/>
              </a:ext>
            </a:extLst>
          </p:cNvPr>
          <p:cNvSpPr>
            <a:spLocks noGrp="1"/>
          </p:cNvSpPr>
          <p:nvPr>
            <p:ph type="title"/>
          </p:nvPr>
        </p:nvSpPr>
        <p:spPr/>
        <p:txBody>
          <a:bodyPr/>
          <a:lstStyle/>
          <a:p>
            <a:r>
              <a:rPr lang="fi-FI"/>
              <a:t>Muokkaa ots. perustyyl. napsautt.</a:t>
            </a:r>
          </a:p>
        </p:txBody>
      </p:sp>
      <p:pic>
        <p:nvPicPr>
          <p:cNvPr id="13" name="Kuva 12">
            <a:extLst>
              <a:ext uri="{FF2B5EF4-FFF2-40B4-BE49-F238E27FC236}">
                <a16:creationId xmlns:a16="http://schemas.microsoft.com/office/drawing/2014/main" id="{4ABB5FD5-2CB2-49A8-A3E2-F1B13705D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154637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värillä">
    <p:spTree>
      <p:nvGrpSpPr>
        <p:cNvPr id="1" name=""/>
        <p:cNvGrpSpPr/>
        <p:nvPr/>
      </p:nvGrpSpPr>
      <p:grpSpPr>
        <a:xfrm>
          <a:off x="0" y="0"/>
          <a:ext cx="0" cy="0"/>
          <a:chOff x="0" y="0"/>
          <a:chExt cx="0" cy="0"/>
        </a:xfrm>
      </p:grpSpPr>
      <p:sp>
        <p:nvSpPr>
          <p:cNvPr id="7" name="Suorakulmio 6">
            <a:extLst>
              <a:ext uri="{FF2B5EF4-FFF2-40B4-BE49-F238E27FC236}">
                <a16:creationId xmlns:a16="http://schemas.microsoft.com/office/drawing/2014/main" id="{10EB64EF-0FD1-4DAA-9D71-C7FFA76F8D97}"/>
              </a:ext>
            </a:extLst>
          </p:cNvPr>
          <p:cNvSpPr/>
          <p:nvPr userDrawn="1"/>
        </p:nvSpPr>
        <p:spPr>
          <a:xfrm>
            <a:off x="6096000" y="0"/>
            <a:ext cx="6095999" cy="6858000"/>
          </a:xfrm>
          <a:prstGeom prst="rect">
            <a:avLst/>
          </a:prstGeom>
          <a:solidFill>
            <a:srgbClr val="D25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a:xfrm>
            <a:off x="838201" y="2532185"/>
            <a:ext cx="4886738" cy="325901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lvl1pPr>
              <a:defRPr>
                <a:solidFill>
                  <a:schemeClr val="bg1"/>
                </a:solidFill>
              </a:defRPr>
            </a:lvl1pPr>
          </a:lstStyle>
          <a:p>
            <a:fld id="{640AB2E5-8438-4EE8-AECF-4BD00DF694FE}" type="datetime1">
              <a:rPr lang="fi-FI" smtClean="0"/>
              <a:pPr/>
              <a:t>14.09.2022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lvl1pPr>
              <a:defRPr>
                <a:solidFill>
                  <a:schemeClr val="bg1"/>
                </a:solidFill>
              </a:defRPr>
            </a:lvl1p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lvl1pPr>
              <a:defRPr>
                <a:solidFill>
                  <a:schemeClr val="bg1"/>
                </a:solidFill>
              </a:defRPr>
            </a:lvl1pPr>
          </a:lstStyle>
          <a:p>
            <a:fld id="{FA73A356-C14D-42BE-9278-197E8B37771B}" type="slidenum">
              <a:rPr lang="fi-FI" smtClean="0"/>
              <a:pPr/>
              <a:t>‹#›</a:t>
            </a:fld>
            <a:endParaRPr lang="fi-FI"/>
          </a:p>
        </p:txBody>
      </p:sp>
      <p:sp>
        <p:nvSpPr>
          <p:cNvPr id="14" name="Sisällön paikkamerkki 2">
            <a:extLst>
              <a:ext uri="{FF2B5EF4-FFF2-40B4-BE49-F238E27FC236}">
                <a16:creationId xmlns:a16="http://schemas.microsoft.com/office/drawing/2014/main" id="{92F624E5-CA0D-4285-9BC7-AB863FA758F7}"/>
              </a:ext>
            </a:extLst>
          </p:cNvPr>
          <p:cNvSpPr>
            <a:spLocks noGrp="1"/>
          </p:cNvSpPr>
          <p:nvPr>
            <p:ph idx="14"/>
          </p:nvPr>
        </p:nvSpPr>
        <p:spPr>
          <a:xfrm>
            <a:off x="6925366" y="2532185"/>
            <a:ext cx="4886738" cy="325901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5" name="Tekstin paikkamerkki 11">
            <a:extLst>
              <a:ext uri="{FF2B5EF4-FFF2-40B4-BE49-F238E27FC236}">
                <a16:creationId xmlns:a16="http://schemas.microsoft.com/office/drawing/2014/main" id="{E422AE25-4C3E-4782-847E-3145D6893BBA}"/>
              </a:ext>
            </a:extLst>
          </p:cNvPr>
          <p:cNvSpPr>
            <a:spLocks noGrp="1"/>
          </p:cNvSpPr>
          <p:nvPr>
            <p:ph type="body" sz="quarter" idx="15"/>
          </p:nvPr>
        </p:nvSpPr>
        <p:spPr>
          <a:xfrm>
            <a:off x="6907697" y="764197"/>
            <a:ext cx="4881735" cy="1245578"/>
          </a:xfrm>
        </p:spPr>
        <p:txBody>
          <a:bodyPr anchor="b" anchorCtr="0">
            <a:noAutofit/>
          </a:bodyPr>
          <a:lstStyle>
            <a:lvl1pPr marL="0" indent="0">
              <a:lnSpc>
                <a:spcPct val="90000"/>
              </a:lnSpc>
              <a:buNone/>
              <a:defRPr sz="4600">
                <a:solidFill>
                  <a:schemeClr val="bg1"/>
                </a:solidFill>
                <a:latin typeface="+mj-lt"/>
              </a:defRPr>
            </a:lvl1pPr>
            <a:lvl2pPr marL="457200" indent="0">
              <a:buNone/>
              <a:defRPr/>
            </a:lvl2pPr>
          </a:lstStyle>
          <a:p>
            <a:pPr lvl="0"/>
            <a:r>
              <a:rPr lang="fi-FI"/>
              <a:t>Muokkaa tekstin perustyylejä</a:t>
            </a:r>
          </a:p>
        </p:txBody>
      </p:sp>
      <p:sp>
        <p:nvSpPr>
          <p:cNvPr id="8" name="Otsikko 7">
            <a:extLst>
              <a:ext uri="{FF2B5EF4-FFF2-40B4-BE49-F238E27FC236}">
                <a16:creationId xmlns:a16="http://schemas.microsoft.com/office/drawing/2014/main" id="{09507D43-384F-438C-9F61-B8D9F11FAF79}"/>
              </a:ext>
            </a:extLst>
          </p:cNvPr>
          <p:cNvSpPr>
            <a:spLocks noGrp="1"/>
          </p:cNvSpPr>
          <p:nvPr>
            <p:ph type="title"/>
          </p:nvPr>
        </p:nvSpPr>
        <p:spPr>
          <a:xfrm>
            <a:off x="838200" y="797415"/>
            <a:ext cx="4886739" cy="1244600"/>
          </a:xfrm>
        </p:spPr>
        <p:txBody>
          <a:bodyPr/>
          <a:lstStyle/>
          <a:p>
            <a:r>
              <a:rPr lang="fi-FI"/>
              <a:t>Muokkaa ots. perustyyl. napsautt.</a:t>
            </a:r>
            <a:endParaRPr lang="fi-FI" dirty="0"/>
          </a:p>
        </p:txBody>
      </p:sp>
      <p:pic>
        <p:nvPicPr>
          <p:cNvPr id="13" name="Kuva 12">
            <a:extLst>
              <a:ext uri="{FF2B5EF4-FFF2-40B4-BE49-F238E27FC236}">
                <a16:creationId xmlns:a16="http://schemas.microsoft.com/office/drawing/2014/main" id="{5938F2C4-3BDC-4E81-A833-C41BA603324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806853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ja sisältö kuvalla">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7219951" y="0"/>
            <a:ext cx="4972050" cy="6858000"/>
          </a:xfrm>
          <a:solidFill>
            <a:schemeClr val="bg1">
              <a:lumMod val="85000"/>
            </a:schemeClr>
          </a:solidFill>
        </p:spPr>
        <p:txBody>
          <a:bodyPr/>
          <a:lstStyle>
            <a:lvl1pPr marL="0" indent="0">
              <a:buNone/>
              <a:defRPr/>
            </a:lvl1pPr>
          </a:lstStyle>
          <a:p>
            <a:r>
              <a:rPr lang="fi-FI"/>
              <a:t>Lisää kuva napsauttamalla kuvaketta</a:t>
            </a:r>
          </a:p>
        </p:txBody>
      </p:sp>
      <p:sp>
        <p:nvSpPr>
          <p:cNvPr id="2" name="Otsikko 1">
            <a:extLst>
              <a:ext uri="{FF2B5EF4-FFF2-40B4-BE49-F238E27FC236}">
                <a16:creationId xmlns:a16="http://schemas.microsoft.com/office/drawing/2014/main" id="{34490346-B044-4CFF-8851-73D61555AFE4}"/>
              </a:ext>
            </a:extLst>
          </p:cNvPr>
          <p:cNvSpPr>
            <a:spLocks noGrp="1"/>
          </p:cNvSpPr>
          <p:nvPr>
            <p:ph type="title" hasCustomPrompt="1"/>
          </p:nvPr>
        </p:nvSpPr>
        <p:spPr>
          <a:xfrm>
            <a:off x="838201" y="799200"/>
            <a:ext cx="4885200" cy="1244600"/>
          </a:xfrm>
        </p:spPr>
        <p:txBody>
          <a:bodyPr anchor="b" anchorCtr="0"/>
          <a:lstStyle/>
          <a:p>
            <a:r>
              <a:rPr lang="fi-FI" dirty="0"/>
              <a:t>Muokkaa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a:xfrm>
            <a:off x="838201" y="2530800"/>
            <a:ext cx="4885200" cy="32580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640AB2E5-8438-4EE8-AECF-4BD00DF694FE}" type="datetime1">
              <a:rPr lang="fi-FI" smtClean="0"/>
              <a:t>14.09.2022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1" name="Kuva 10">
            <a:extLst>
              <a:ext uri="{FF2B5EF4-FFF2-40B4-BE49-F238E27FC236}">
                <a16:creationId xmlns:a16="http://schemas.microsoft.com/office/drawing/2014/main" id="{AC1B48A1-ABFD-4DA2-BEE2-9A4E3543E29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27494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sikollinen kuva">
    <p:bg>
      <p:bgPr>
        <a:solidFill>
          <a:srgbClr val="D25532"/>
        </a:solidFill>
        <a:effectLst/>
      </p:bgPr>
    </p:bg>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7219951" y="0"/>
            <a:ext cx="4972050" cy="6858000"/>
          </a:xfrm>
          <a:solidFill>
            <a:schemeClr val="bg1">
              <a:lumMod val="85000"/>
            </a:schemeClr>
          </a:solidFill>
        </p:spPr>
        <p:txBody>
          <a:bodyPr/>
          <a:lstStyle>
            <a:lvl1pPr marL="0" indent="0">
              <a:buNone/>
              <a:defRPr/>
            </a:lvl1pPr>
          </a:lstStyle>
          <a:p>
            <a:r>
              <a:rPr lang="fi-FI"/>
              <a:t>Lisää kuva napsauttamalla kuvaketta</a:t>
            </a:r>
          </a:p>
        </p:txBody>
      </p:sp>
      <p:sp>
        <p:nvSpPr>
          <p:cNvPr id="2" name="Otsikko 1">
            <a:extLst>
              <a:ext uri="{FF2B5EF4-FFF2-40B4-BE49-F238E27FC236}">
                <a16:creationId xmlns:a16="http://schemas.microsoft.com/office/drawing/2014/main" id="{34490346-B044-4CFF-8851-73D61555AFE4}"/>
              </a:ext>
            </a:extLst>
          </p:cNvPr>
          <p:cNvSpPr>
            <a:spLocks noGrp="1"/>
          </p:cNvSpPr>
          <p:nvPr>
            <p:ph type="title"/>
          </p:nvPr>
        </p:nvSpPr>
        <p:spPr>
          <a:xfrm>
            <a:off x="752475" y="2670176"/>
            <a:ext cx="5486399" cy="1558924"/>
          </a:xfrm>
        </p:spPr>
        <p:txBody>
          <a:bodyPr anchor="ctr" anchorCtr="0"/>
          <a:lstStyle>
            <a:lvl1pPr algn="ctr">
              <a:lnSpc>
                <a:spcPct val="95000"/>
              </a:lnSpc>
              <a:defRPr sz="5000">
                <a:solidFill>
                  <a:srgbClr val="FFFFFF"/>
                </a:solidFill>
              </a:defRPr>
            </a:lvl1pPr>
          </a:lstStyle>
          <a:p>
            <a:r>
              <a:rPr lang="fi-FI"/>
              <a:t>Muokkaa ots. perustyyl. napsautt.</a:t>
            </a:r>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15A931D2-FF21-4024-B943-ACFD43DBC35A}" type="datetime1">
              <a:rPr lang="fi-FI" smtClean="0"/>
              <a:t>14.09.2022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0" name="Kuva 9">
            <a:extLst>
              <a:ext uri="{FF2B5EF4-FFF2-40B4-BE49-F238E27FC236}">
                <a16:creationId xmlns:a16="http://schemas.microsoft.com/office/drawing/2014/main" id="{B879F93D-E5FA-4955-885E-21E75A7850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12284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sikollinen vaakakuva">
    <p:bg>
      <p:bgPr>
        <a:solidFill>
          <a:srgbClr val="D25532"/>
        </a:solidFill>
        <a:effectLst/>
      </p:bgPr>
    </p:bg>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0" y="1"/>
            <a:ext cx="12192001" cy="4095750"/>
          </a:xfrm>
          <a:solidFill>
            <a:schemeClr val="bg1">
              <a:lumMod val="85000"/>
            </a:schemeClr>
          </a:solidFill>
        </p:spPr>
        <p:txBody>
          <a:bodyPr/>
          <a:lstStyle>
            <a:lvl1pPr marL="0" indent="0">
              <a:buNone/>
              <a:defRPr/>
            </a:lvl1pPr>
          </a:lstStyle>
          <a:p>
            <a:r>
              <a:rPr lang="fi-FI"/>
              <a:t>Lisää kuva napsauttamalla kuvaketta</a:t>
            </a:r>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lvl1pPr>
              <a:defRPr>
                <a:solidFill>
                  <a:srgbClr val="FFFFFF"/>
                </a:solidFill>
              </a:defRPr>
            </a:lvl1pPr>
          </a:lstStyle>
          <a:p>
            <a:fld id="{1C0FE25E-EAEA-472F-9D28-3B4F62E7FFAD}" type="datetime1">
              <a:rPr lang="fi-FI" smtClean="0"/>
              <a:pPr/>
              <a:t>14.09.2022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lvl1pPr>
              <a:defRPr>
                <a:solidFill>
                  <a:srgbClr val="FFFFFF"/>
                </a:solidFill>
              </a:defRPr>
            </a:lvl1p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lvl1pPr>
              <a:defRPr>
                <a:solidFill>
                  <a:srgbClr val="FFFFFF"/>
                </a:solidFill>
              </a:defRPr>
            </a:lvl1pPr>
          </a:lstStyle>
          <a:p>
            <a:fld id="{FA73A356-C14D-42BE-9278-197E8B37771B}" type="slidenum">
              <a:rPr lang="fi-FI" smtClean="0"/>
              <a:pPr/>
              <a:t>‹#›</a:t>
            </a:fld>
            <a:endParaRPr lang="fi-FI"/>
          </a:p>
        </p:txBody>
      </p:sp>
      <p:sp>
        <p:nvSpPr>
          <p:cNvPr id="3" name="Otsikko 2">
            <a:extLst>
              <a:ext uri="{FF2B5EF4-FFF2-40B4-BE49-F238E27FC236}">
                <a16:creationId xmlns:a16="http://schemas.microsoft.com/office/drawing/2014/main" id="{F004E3EB-47EC-4F60-B9BA-A7DABC2D04F6}"/>
              </a:ext>
            </a:extLst>
          </p:cNvPr>
          <p:cNvSpPr>
            <a:spLocks noGrp="1"/>
          </p:cNvSpPr>
          <p:nvPr>
            <p:ph type="title"/>
          </p:nvPr>
        </p:nvSpPr>
        <p:spPr>
          <a:xfrm>
            <a:off x="1309687" y="4867274"/>
            <a:ext cx="9572625" cy="1009651"/>
          </a:xfrm>
        </p:spPr>
        <p:txBody>
          <a:bodyPr anchor="ctr" anchorCtr="0"/>
          <a:lstStyle>
            <a:lvl1pPr algn="ctr">
              <a:defRPr sz="4200">
                <a:solidFill>
                  <a:srgbClr val="FFFFFF"/>
                </a:solidFill>
              </a:defRPr>
            </a:lvl1pPr>
          </a:lstStyle>
          <a:p>
            <a:r>
              <a:rPr lang="fi-FI"/>
              <a:t>Muokkaa ots. perustyyl. napsautt.</a:t>
            </a:r>
          </a:p>
        </p:txBody>
      </p:sp>
      <p:pic>
        <p:nvPicPr>
          <p:cNvPr id="10" name="Kuva 9">
            <a:extLst>
              <a:ext uri="{FF2B5EF4-FFF2-40B4-BE49-F238E27FC236}">
                <a16:creationId xmlns:a16="http://schemas.microsoft.com/office/drawing/2014/main" id="{B893DE68-E2E2-4375-BB95-E8102BAD9AB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1822680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uva">
    <p:spTree>
      <p:nvGrpSpPr>
        <p:cNvPr id="1" name=""/>
        <p:cNvGrpSpPr/>
        <p:nvPr/>
      </p:nvGrpSpPr>
      <p:grpSpPr>
        <a:xfrm>
          <a:off x="0" y="0"/>
          <a:ext cx="0" cy="0"/>
          <a:chOff x="0" y="0"/>
          <a:chExt cx="0" cy="0"/>
        </a:xfrm>
      </p:grpSpPr>
      <p:sp>
        <p:nvSpPr>
          <p:cNvPr id="2" name="Kuvan paikkamerkki 12">
            <a:extLst>
              <a:ext uri="{FF2B5EF4-FFF2-40B4-BE49-F238E27FC236}">
                <a16:creationId xmlns:a16="http://schemas.microsoft.com/office/drawing/2014/main" id="{2BDD85B6-BEB8-4588-AB3A-202B51970406}"/>
              </a:ext>
            </a:extLst>
          </p:cNvPr>
          <p:cNvSpPr>
            <a:spLocks noGrp="1"/>
          </p:cNvSpPr>
          <p:nvPr>
            <p:ph type="pic" sz="quarter" idx="13"/>
          </p:nvPr>
        </p:nvSpPr>
        <p:spPr>
          <a:xfrm>
            <a:off x="0" y="0"/>
            <a:ext cx="12192001" cy="6857999"/>
          </a:xfrm>
          <a:solidFill>
            <a:schemeClr val="bg1">
              <a:lumMod val="85000"/>
            </a:schemeClr>
          </a:solidFill>
        </p:spPr>
        <p:txBody>
          <a:bodyPr/>
          <a:lstStyle>
            <a:lvl1pPr marL="0" indent="0">
              <a:buNone/>
              <a:defRPr/>
            </a:lvl1pPr>
          </a:lstStyle>
          <a:p>
            <a:r>
              <a:rPr lang="fi-FI"/>
              <a:t>Lisää kuva napsauttamalla kuvaketta</a:t>
            </a:r>
          </a:p>
        </p:txBody>
      </p:sp>
    </p:spTree>
    <p:extLst>
      <p:ext uri="{BB962C8B-B14F-4D97-AF65-F5344CB8AC3E}">
        <p14:creationId xmlns:p14="http://schemas.microsoft.com/office/powerpoint/2010/main" val="156160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AA7B23A-DCD9-456D-A0B8-97C1418ED757}"/>
              </a:ext>
            </a:extLst>
          </p:cNvPr>
          <p:cNvSpPr>
            <a:spLocks noGrp="1"/>
          </p:cNvSpPr>
          <p:nvPr>
            <p:ph type="title"/>
          </p:nvPr>
        </p:nvSpPr>
        <p:spPr>
          <a:xfrm>
            <a:off x="838200" y="384176"/>
            <a:ext cx="9572625" cy="1244600"/>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3191A68A-1C41-4D6F-BF28-7C5975EBFEFB}"/>
              </a:ext>
            </a:extLst>
          </p:cNvPr>
          <p:cNvSpPr>
            <a:spLocks noGrp="1"/>
          </p:cNvSpPr>
          <p:nvPr>
            <p:ph type="body" idx="1"/>
          </p:nvPr>
        </p:nvSpPr>
        <p:spPr>
          <a:xfrm>
            <a:off x="838200" y="2114549"/>
            <a:ext cx="9572625" cy="3676651"/>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a:extLst>
              <a:ext uri="{FF2B5EF4-FFF2-40B4-BE49-F238E27FC236}">
                <a16:creationId xmlns:a16="http://schemas.microsoft.com/office/drawing/2014/main" id="{1AAE61E0-75EA-4569-A473-FDC69ACB1467}"/>
              </a:ext>
            </a:extLst>
          </p:cNvPr>
          <p:cNvSpPr>
            <a:spLocks noGrp="1"/>
          </p:cNvSpPr>
          <p:nvPr>
            <p:ph type="dt" sz="half" idx="2"/>
          </p:nvPr>
        </p:nvSpPr>
        <p:spPr>
          <a:xfrm>
            <a:off x="9982200" y="6543675"/>
            <a:ext cx="1080000" cy="177800"/>
          </a:xfrm>
          <a:prstGeom prst="rect">
            <a:avLst/>
          </a:prstGeom>
        </p:spPr>
        <p:txBody>
          <a:bodyPr vert="horz" lIns="0" tIns="0" rIns="0" bIns="0" rtlCol="0" anchor="ctr"/>
          <a:lstStyle>
            <a:lvl1pPr algn="ctr">
              <a:defRPr sz="800">
                <a:solidFill>
                  <a:schemeClr val="tx1"/>
                </a:solidFill>
              </a:defRPr>
            </a:lvl1pPr>
          </a:lstStyle>
          <a:p>
            <a:fld id="{43AB1166-E4C5-4A99-B5EC-32595794ED35}" type="datetime1">
              <a:rPr lang="fi-FI" smtClean="0"/>
              <a:t>14.09.2022</a:t>
            </a:fld>
            <a:endParaRPr lang="fi-FI"/>
          </a:p>
        </p:txBody>
      </p:sp>
      <p:sp>
        <p:nvSpPr>
          <p:cNvPr id="5" name="Alatunnisteen paikkamerkki 4">
            <a:extLst>
              <a:ext uri="{FF2B5EF4-FFF2-40B4-BE49-F238E27FC236}">
                <a16:creationId xmlns:a16="http://schemas.microsoft.com/office/drawing/2014/main" id="{5DD54FC4-B225-4B5A-83FF-2DA61EE37903}"/>
              </a:ext>
            </a:extLst>
          </p:cNvPr>
          <p:cNvSpPr>
            <a:spLocks noGrp="1"/>
          </p:cNvSpPr>
          <p:nvPr>
            <p:ph type="ftr" sz="quarter" idx="3"/>
          </p:nvPr>
        </p:nvSpPr>
        <p:spPr>
          <a:xfrm>
            <a:off x="7286625" y="6543675"/>
            <a:ext cx="2664000" cy="177800"/>
          </a:xfrm>
          <a:prstGeom prst="rect">
            <a:avLst/>
          </a:prstGeom>
        </p:spPr>
        <p:txBody>
          <a:bodyPr vert="horz" lIns="0" tIns="0" rIns="0" bIns="0" rtlCol="0" anchor="ctr"/>
          <a:lstStyle>
            <a:lvl1pPr algn="ctr">
              <a:defRPr sz="800">
                <a:solidFill>
                  <a:schemeClr val="tx1"/>
                </a:solidFill>
              </a:defRPr>
            </a:lvl1pPr>
          </a:lstStyle>
          <a:p>
            <a:endParaRPr lang="fi-FI"/>
          </a:p>
        </p:txBody>
      </p:sp>
      <p:sp>
        <p:nvSpPr>
          <p:cNvPr id="6" name="Dian numeron paikkamerkki 5">
            <a:extLst>
              <a:ext uri="{FF2B5EF4-FFF2-40B4-BE49-F238E27FC236}">
                <a16:creationId xmlns:a16="http://schemas.microsoft.com/office/drawing/2014/main" id="{0CA6E1A9-B47E-47F7-94EF-EF3D6086C074}"/>
              </a:ext>
            </a:extLst>
          </p:cNvPr>
          <p:cNvSpPr>
            <a:spLocks noGrp="1"/>
          </p:cNvSpPr>
          <p:nvPr>
            <p:ph type="sldNum" sz="quarter" idx="4"/>
          </p:nvPr>
        </p:nvSpPr>
        <p:spPr>
          <a:xfrm>
            <a:off x="11087100" y="6543675"/>
            <a:ext cx="720000" cy="177800"/>
          </a:xfrm>
          <a:prstGeom prst="rect">
            <a:avLst/>
          </a:prstGeom>
        </p:spPr>
        <p:txBody>
          <a:bodyPr vert="horz" lIns="0" tIns="0" rIns="0" bIns="0" rtlCol="0" anchor="ctr"/>
          <a:lstStyle>
            <a:lvl1pPr algn="r">
              <a:defRPr sz="800">
                <a:solidFill>
                  <a:schemeClr val="tx1"/>
                </a:solidFill>
              </a:defRPr>
            </a:lvl1pPr>
          </a:lstStyle>
          <a:p>
            <a:fld id="{FA73A356-C14D-42BE-9278-197E8B37771B}" type="slidenum">
              <a:rPr lang="fi-FI" smtClean="0"/>
              <a:pPr/>
              <a:t>‹#›</a:t>
            </a:fld>
            <a:endParaRPr lang="fi-FI"/>
          </a:p>
        </p:txBody>
      </p:sp>
    </p:spTree>
    <p:extLst>
      <p:ext uri="{BB962C8B-B14F-4D97-AF65-F5344CB8AC3E}">
        <p14:creationId xmlns:p14="http://schemas.microsoft.com/office/powerpoint/2010/main" val="3966257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701" r:id="rId5"/>
    <p:sldLayoutId id="2147483678" r:id="rId6"/>
    <p:sldLayoutId id="2147483679" r:id="rId7"/>
    <p:sldLayoutId id="2147483680" r:id="rId8"/>
    <p:sldLayoutId id="2147483702" r:id="rId9"/>
    <p:sldLayoutId id="2147483681" r:id="rId10"/>
    <p:sldLayoutId id="2147483682" r:id="rId11"/>
    <p:sldLayoutId id="2147483683" r:id="rId12"/>
    <p:sldLayoutId id="2147483698" r:id="rId13"/>
    <p:sldLayoutId id="2147483684" r:id="rId14"/>
    <p:sldLayoutId id="2147483703" r:id="rId15"/>
  </p:sldLayoutIdLst>
  <p:hf sldNum="0" hdr="0" ftr="0" dt="0"/>
  <p:txStyles>
    <p:titleStyle>
      <a:lvl1pPr algn="l" defTabSz="914400" rtl="0" eaLnBrk="1" latinLnBrk="0" hangingPunct="1">
        <a:lnSpc>
          <a:spcPct val="90000"/>
        </a:lnSpc>
        <a:spcBef>
          <a:spcPct val="0"/>
        </a:spcBef>
        <a:buNone/>
        <a:defRPr sz="4600" kern="1200">
          <a:solidFill>
            <a:srgbClr val="D25532"/>
          </a:solidFill>
          <a:latin typeface="+mj-lt"/>
          <a:ea typeface="+mj-ea"/>
          <a:cs typeface="+mj-cs"/>
        </a:defRPr>
      </a:lvl1pPr>
    </p:titleStyle>
    <p:bodyStyle>
      <a:lvl1pPr marL="180975" indent="-180975" algn="l" defTabSz="914400" rtl="0" eaLnBrk="1" latinLnBrk="0" hangingPunct="1">
        <a:lnSpc>
          <a:spcPct val="110000"/>
        </a:lnSpc>
        <a:spcBef>
          <a:spcPts val="0"/>
        </a:spcBef>
        <a:spcAft>
          <a:spcPts val="0"/>
        </a:spcAft>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Calibri" panose="020F050202020403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Calibri" panose="020F050202020403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youtu.be/G5Ua7_T_77A"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n paikkamerkki 3">
            <a:extLst>
              <a:ext uri="{FF2B5EF4-FFF2-40B4-BE49-F238E27FC236}">
                <a16:creationId xmlns:a16="http://schemas.microsoft.com/office/drawing/2014/main" id="{4843B294-F76E-4829-B8F0-BE3DFCAC43F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0" y="1"/>
            <a:ext cx="12192001" cy="6857999"/>
          </a:xfrm>
          <a:prstGeom prst="rect">
            <a:avLst/>
          </a:prstGeom>
          <a:solidFill>
            <a:schemeClr val="bg1">
              <a:lumMod val="85000"/>
            </a:schemeClr>
          </a:solidFill>
        </p:spPr>
      </p:pic>
      <p:sp>
        <p:nvSpPr>
          <p:cNvPr id="10" name="Suorakulmio 9">
            <a:extLst>
              <a:ext uri="{FF2B5EF4-FFF2-40B4-BE49-F238E27FC236}">
                <a16:creationId xmlns:a16="http://schemas.microsoft.com/office/drawing/2014/main" id="{E81FF01F-132C-4EF4-8C71-1F2F35F8B9A9}"/>
              </a:ext>
            </a:extLst>
          </p:cNvPr>
          <p:cNvSpPr/>
          <p:nvPr/>
        </p:nvSpPr>
        <p:spPr>
          <a:xfrm>
            <a:off x="727024" y="427486"/>
            <a:ext cx="3806739" cy="2634444"/>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dirty="0"/>
          </a:p>
        </p:txBody>
      </p:sp>
      <p:sp>
        <p:nvSpPr>
          <p:cNvPr id="11" name="Tekstiruutu 10">
            <a:extLst>
              <a:ext uri="{FF2B5EF4-FFF2-40B4-BE49-F238E27FC236}">
                <a16:creationId xmlns:a16="http://schemas.microsoft.com/office/drawing/2014/main" id="{8D9CF3FA-8B49-4980-BDBC-6AAA5FD2AB76}"/>
              </a:ext>
            </a:extLst>
          </p:cNvPr>
          <p:cNvSpPr txBox="1"/>
          <p:nvPr/>
        </p:nvSpPr>
        <p:spPr>
          <a:xfrm>
            <a:off x="815622" y="544379"/>
            <a:ext cx="3806739" cy="1200329"/>
          </a:xfrm>
          <a:prstGeom prst="rect">
            <a:avLst/>
          </a:prstGeom>
          <a:noFill/>
        </p:spPr>
        <p:txBody>
          <a:bodyPr wrap="square" rtlCol="0">
            <a:spAutoFit/>
          </a:bodyPr>
          <a:lstStyle/>
          <a:p>
            <a:r>
              <a:rPr lang="fi-FI" sz="2400" b="1" dirty="0"/>
              <a:t>Käsikirjoitusluonnos</a:t>
            </a:r>
          </a:p>
          <a:p>
            <a:r>
              <a:rPr lang="fi-FI" sz="2400" b="1" dirty="0"/>
              <a:t>maahanmuuttodialogien järjestämiseksi</a:t>
            </a:r>
          </a:p>
        </p:txBody>
      </p:sp>
      <p:sp>
        <p:nvSpPr>
          <p:cNvPr id="12" name="Tekstiruutu 11">
            <a:extLst>
              <a:ext uri="{FF2B5EF4-FFF2-40B4-BE49-F238E27FC236}">
                <a16:creationId xmlns:a16="http://schemas.microsoft.com/office/drawing/2014/main" id="{742137FD-0AAB-4A99-A053-E8B2AD48C916}"/>
              </a:ext>
            </a:extLst>
          </p:cNvPr>
          <p:cNvSpPr txBox="1"/>
          <p:nvPr/>
        </p:nvSpPr>
        <p:spPr>
          <a:xfrm>
            <a:off x="815622" y="1744708"/>
            <a:ext cx="3176337" cy="1200329"/>
          </a:xfrm>
          <a:prstGeom prst="rect">
            <a:avLst/>
          </a:prstGeom>
          <a:noFill/>
        </p:spPr>
        <p:txBody>
          <a:bodyPr wrap="square" rtlCol="0">
            <a:spAutoFit/>
          </a:bodyPr>
          <a:lstStyle/>
          <a:p>
            <a:r>
              <a:rPr lang="fi-FI" dirty="0"/>
              <a:t>Suunnittele tämän pohjalta oma keskustelusi</a:t>
            </a:r>
          </a:p>
          <a:p>
            <a:endParaRPr lang="fi-FI" i="1" dirty="0"/>
          </a:p>
          <a:p>
            <a:r>
              <a:rPr lang="fi-FI" dirty="0"/>
              <a:t>Dialogin kesto 120 tai 180 min </a:t>
            </a:r>
          </a:p>
        </p:txBody>
      </p:sp>
    </p:spTree>
    <p:extLst>
      <p:ext uri="{BB962C8B-B14F-4D97-AF65-F5344CB8AC3E}">
        <p14:creationId xmlns:p14="http://schemas.microsoft.com/office/powerpoint/2010/main" val="1641620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Käynnistys pariporinana (2/2)</a:t>
            </a:r>
            <a:endParaRPr lang="fi-FI" sz="1800" dirty="0">
              <a:solidFill>
                <a:prstClr val="white"/>
              </a:solidFill>
              <a:latin typeface="Cambria"/>
              <a:cs typeface="+mn-cs"/>
            </a:endParaRP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i="1" dirty="0">
                <a:solidFill>
                  <a:prstClr val="white"/>
                </a:solidFill>
                <a:cs typeface="+mn-cs"/>
              </a:rPr>
              <a:t>Parien jälkeen jatkakaa keskustelua yhdessä: </a:t>
            </a:r>
          </a:p>
          <a:p>
            <a:pPr marL="0" lvl="0" indent="0" defTabSz="914400">
              <a:spcBef>
                <a:spcPts val="0"/>
              </a:spcBef>
              <a:buNone/>
            </a:pPr>
            <a:endParaRPr lang="fi-FI" sz="1600" i="1" dirty="0">
              <a:solidFill>
                <a:prstClr val="white"/>
              </a:solidFill>
              <a:cs typeface="+mn-cs"/>
            </a:endParaRPr>
          </a:p>
          <a:p>
            <a:pPr marL="0" lvl="0" indent="0" defTabSz="914400">
              <a:spcBef>
                <a:spcPts val="0"/>
              </a:spcBef>
              <a:buNone/>
            </a:pPr>
            <a:r>
              <a:rPr lang="fi-FI" sz="1600" dirty="0">
                <a:solidFill>
                  <a:prstClr val="white"/>
                </a:solidFill>
                <a:cs typeface="+mn-cs"/>
              </a:rPr>
              <a:t>Nyt kun olette kuunnelleet toisianne, millaisia ajatuksia/tuntemuksia, mahdollisia kysymyksiä on herännyt?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br>
              <a:rPr lang="fi-FI" sz="1600" i="1" dirty="0">
                <a:solidFill>
                  <a:prstClr val="white"/>
                </a:solidFill>
                <a:cs typeface="+mn-cs"/>
              </a:rPr>
            </a:br>
            <a:endParaRPr lang="fi-FI" sz="16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a:t>
            </a:r>
            <a:r>
              <a:rPr lang="fi-FI" sz="1500" b="1" u="sng" dirty="0">
                <a:solidFill>
                  <a:prstClr val="black"/>
                </a:solidFill>
              </a:rPr>
              <a:t>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290516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7" y="227083"/>
            <a:ext cx="5400000" cy="617924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Keskustelun syventäminen</a:t>
            </a:r>
            <a:endParaRPr lang="fi-FI" sz="1800" i="1" dirty="0">
              <a:solidFill>
                <a:prstClr val="white"/>
              </a:solidFill>
              <a:latin typeface="Cambria"/>
              <a:cs typeface="+mn-cs"/>
            </a:endParaRP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fi-FI" sz="1500" i="1" dirty="0">
                <a:solidFill>
                  <a:prstClr val="white"/>
                </a:solidFill>
                <a:cs typeface="+mn-cs"/>
              </a:rPr>
              <a:t>Pyri tarttumaan niihin aiheisiin, joita keskustelussa nousee esiin, ja muotoilemaan mahdollisia lisäkysymyksiä keskustelussa esiin nousevien asioiden kautta. </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fi-FI" sz="1500" i="1" dirty="0">
                <a:solidFill>
                  <a:prstClr val="white"/>
                </a:solidFill>
                <a:cs typeface="+mn-cs"/>
              </a:rPr>
              <a:t>Keskustelun on hyvä antaa virrata omalla painollaan ja välttää sen muuttumista haastatteluksi. </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fi-FI" sz="1500" i="1" dirty="0">
                <a:solidFill>
                  <a:prstClr val="white"/>
                </a:solidFill>
                <a:cs typeface="+mn-cs"/>
              </a:rPr>
              <a:t>Voitte katsoa myös maahanmuuttoon liittyvät </a:t>
            </a:r>
            <a:r>
              <a:rPr lang="fi-FI" sz="1500" i="1" dirty="0" err="1">
                <a:solidFill>
                  <a:prstClr val="white"/>
                </a:solidFill>
                <a:cs typeface="+mn-cs"/>
              </a:rPr>
              <a:t>infodiat</a:t>
            </a:r>
            <a:r>
              <a:rPr lang="fi-FI" sz="1500" i="1" dirty="0">
                <a:solidFill>
                  <a:prstClr val="white"/>
                </a:solidFill>
                <a:cs typeface="+mn-cs"/>
              </a:rPr>
              <a:t> tai osan niistä ennen kuin menette keskustelussa syvemmälle (tai jossain vaiheessa keskustelua, jos keskustelu ei ota käynnistyäkseen tai meinaa karata aiheesta). Anna keskustelijoiden lukea näyttämäsi diat yksilötyönä, ilman puhetta.</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fi-FI" sz="1500" i="1" dirty="0">
                <a:solidFill>
                  <a:prstClr val="white"/>
                </a:solidFill>
                <a:cs typeface="+mn-cs"/>
              </a:rPr>
              <a:t>Pidä huoli, että hiljaisemmatkin pääsevät ääneen ja että aktiivisimmat eivät ole koko ajan äänessä.</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fi-FI" sz="1500" i="1" dirty="0">
                <a:solidFill>
                  <a:prstClr val="white"/>
                </a:solidFill>
                <a:cs typeface="+mn-cs"/>
              </a:rPr>
              <a:t>Keskeiset lisäkysymykset (muokkaa näistä sopivat): </a:t>
            </a:r>
          </a:p>
          <a:p>
            <a:pPr marL="0" lvl="0" indent="0" defTabSz="914400">
              <a:spcBef>
                <a:spcPts val="0"/>
              </a:spcBef>
              <a:buNone/>
            </a:pPr>
            <a:r>
              <a:rPr lang="fi-FI" sz="1500" b="1" dirty="0">
                <a:solidFill>
                  <a:prstClr val="white"/>
                </a:solidFill>
                <a:cs typeface="+mn-cs"/>
              </a:rPr>
              <a:t>Miten maahanmuutto/monikulttuurisuus näkyy arjessamme? Millaisia haasteita maahanmuuttoon liittyy yhteiskunnassamme/organisaatiossamme? </a:t>
            </a:r>
          </a:p>
          <a:p>
            <a:pPr marL="0" lvl="0" indent="0" defTabSz="914400">
              <a:spcBef>
                <a:spcPts val="0"/>
              </a:spcBef>
              <a:buNone/>
            </a:pPr>
            <a:r>
              <a:rPr lang="fi-FI" sz="1500" b="1" dirty="0">
                <a:solidFill>
                  <a:prstClr val="white"/>
                </a:solidFill>
                <a:cs typeface="+mn-cs"/>
              </a:rPr>
              <a:t>Kuinka pystyisimme paremmin hyödyntämään maahanmuuton potentiaalia? </a:t>
            </a:r>
          </a:p>
          <a:p>
            <a:pPr marL="0" lvl="0" indent="0" defTabSz="914400">
              <a:spcBef>
                <a:spcPts val="0"/>
              </a:spcBef>
              <a:buNone/>
            </a:pPr>
            <a:r>
              <a:rPr lang="fi-FI" sz="1500" b="1" dirty="0">
                <a:solidFill>
                  <a:prstClr val="white"/>
                </a:solidFill>
                <a:cs typeface="+mn-cs"/>
              </a:rPr>
              <a:t>Kuinka voisimme vaikuttaa siihen, että maahan muuttaneet kokisivat Suomen kodikseen?</a:t>
            </a:r>
          </a:p>
          <a:p>
            <a:pPr marL="0" lvl="0" indent="0" defTabSz="914400">
              <a:spcBef>
                <a:spcPts val="0"/>
              </a:spcBef>
              <a:buNone/>
            </a:pPr>
            <a:endParaRPr lang="fi-FI" sz="1500" b="1" dirty="0">
              <a:solidFill>
                <a:prstClr val="white"/>
              </a:solidFill>
              <a:cs typeface="+mn-cs"/>
            </a:endParaRPr>
          </a:p>
          <a:p>
            <a:pPr marL="0" lvl="0" indent="0" defTabSz="914400">
              <a:spcBef>
                <a:spcPts val="0"/>
              </a:spcBef>
              <a:buNone/>
            </a:pPr>
            <a:endParaRPr lang="fi-FI" sz="1500" i="1"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a:t>
            </a:r>
            <a:r>
              <a:rPr lang="fi-FI" sz="1500" b="1" u="sng" dirty="0">
                <a:solidFill>
                  <a:prstClr val="black"/>
                </a:solidFill>
              </a:rPr>
              <a:t>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468850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Yhteenvetoa yksin</a:t>
            </a:r>
            <a:endParaRPr lang="fi-FI" sz="1800" dirty="0">
              <a:solidFill>
                <a:prstClr val="white"/>
              </a:solidFill>
              <a:latin typeface="Cambria"/>
              <a:cs typeface="+mn-cs"/>
            </a:endParaRP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fi-FI" sz="1600" dirty="0">
                <a:solidFill>
                  <a:prstClr val="white"/>
                </a:solidFill>
                <a:cs typeface="+mn-cs"/>
              </a:rPr>
              <a:t>Kirjoittakaa yksilötyönä 1–3 itsellenne merkittävää tai keskeistä ajatusta tai asiaa juuri käydystä keskustelusta kokonaisina lauseina. Lauseita käytetään osana keskustelun yhteenvetoa. </a:t>
            </a:r>
          </a:p>
          <a:p>
            <a:pPr marL="0" lvl="0" indent="0" defTabSz="914400">
              <a:spcBef>
                <a:spcPts val="0"/>
              </a:spcBef>
              <a:buNone/>
            </a:pPr>
            <a:endParaRPr lang="fi-FI" sz="1600" dirty="0">
              <a:solidFill>
                <a:prstClr val="white"/>
              </a:solidFill>
              <a:cs typeface="+mn-cs"/>
            </a:endParaRPr>
          </a:p>
          <a:p>
            <a:pPr marL="0" indent="0" defTabSz="914400">
              <a:spcBef>
                <a:spcPts val="0"/>
              </a:spcBef>
              <a:buNone/>
            </a:pPr>
            <a:r>
              <a:rPr lang="fi-FI" sz="1600" dirty="0">
                <a:solidFill>
                  <a:prstClr val="white"/>
                </a:solidFill>
                <a:cs typeface="+mn-cs"/>
              </a:rPr>
              <a:t>Kirjoittakaa paperille, jonka löydätte tuolinne alta. </a:t>
            </a:r>
            <a:r>
              <a:rPr lang="fi-FI" sz="1600" dirty="0">
                <a:solidFill>
                  <a:prstClr val="white"/>
                </a:solidFill>
              </a:rPr>
              <a:t>Aikaa on kolme minuuttia, ja se alkaa nyt.</a:t>
            </a:r>
            <a:r>
              <a:rPr lang="fi-FI" sz="1600" dirty="0">
                <a:solidFill>
                  <a:prstClr val="white"/>
                </a:solidFill>
                <a:cs typeface="+mn-cs"/>
              </a:rPr>
              <a:t> Kohta pääsette lukemaan lauseet muille.</a:t>
            </a:r>
          </a:p>
          <a:p>
            <a:pPr marL="0" lvl="0" indent="0" defTabSz="914400">
              <a:spcBef>
                <a:spcPts val="0"/>
              </a:spcBef>
              <a:buNone/>
            </a:pPr>
            <a:r>
              <a:rPr lang="fi-FI" sz="1600" dirty="0">
                <a:solidFill>
                  <a:prstClr val="white"/>
                </a:solidFill>
                <a:cs typeface="+mn-cs"/>
              </a:rPr>
              <a:t> </a:t>
            </a:r>
            <a:endParaRPr lang="fi-FI" sz="1600" i="1" dirty="0">
              <a:solidFill>
                <a:prstClr val="white"/>
              </a:solidFill>
              <a:cs typeface="+mn-cs"/>
            </a:endParaRPr>
          </a:p>
          <a:p>
            <a:pPr marL="0" lvl="0" indent="0" defTabSz="914400">
              <a:spcBef>
                <a:spcPts val="0"/>
              </a:spcBef>
              <a:buNone/>
            </a:pPr>
            <a:r>
              <a:rPr lang="fi-FI" sz="1600" i="1" dirty="0">
                <a:solidFill>
                  <a:prstClr val="white"/>
                </a:solidFill>
                <a:cs typeface="+mn-cs"/>
              </a:rPr>
              <a:t>Jos keskustelu on etänä, pyydä osallistujia kirjoittamaan lauseet ensin omalle koneelle. Kerro, että he voivat kohta kopioida ne chattiin.</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Nyt kolme minuuttia on mennyt.</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a:t>
            </a:r>
            <a:r>
              <a:rPr lang="fi-FI" sz="1500" b="1" u="sng" dirty="0">
                <a:solidFill>
                  <a:prstClr val="black"/>
                </a:solidFill>
              </a:rPr>
              <a:t>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4198029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Lyhyt purku</a:t>
            </a:r>
            <a:endParaRPr lang="fi-FI" sz="1800" i="1" dirty="0">
              <a:solidFill>
                <a:prstClr val="white"/>
              </a:solidFill>
              <a:latin typeface="Cambria"/>
              <a:cs typeface="+mn-cs"/>
            </a:endParaRPr>
          </a:p>
          <a:p>
            <a:pPr marL="0" indent="0" defTabSz="914400">
              <a:spcBef>
                <a:spcPts val="0"/>
              </a:spcBef>
              <a:buNone/>
            </a:pPr>
            <a:endParaRPr lang="fi-FI" sz="1600" i="1" dirty="0">
              <a:solidFill>
                <a:prstClr val="white"/>
              </a:solidFill>
              <a:cs typeface="+mn-cs"/>
            </a:endParaRPr>
          </a:p>
          <a:p>
            <a:pPr marL="0" indent="0" defTabSz="914400">
              <a:spcBef>
                <a:spcPts val="0"/>
              </a:spcBef>
              <a:buNone/>
            </a:pPr>
            <a:r>
              <a:rPr lang="fi-FI" sz="1600" dirty="0">
                <a:solidFill>
                  <a:prstClr val="white"/>
                </a:solidFill>
                <a:cs typeface="+mn-cs"/>
              </a:rPr>
              <a:t>Nyt haluan kuulla teidän keskeisiä ja merkittäviä asioita tai ajatuksia. Tarkoitus ei ole välttämättä käydä kaikkia läpi. </a:t>
            </a:r>
            <a:br>
              <a:rPr lang="fi-FI" sz="1600" dirty="0">
                <a:solidFill>
                  <a:prstClr val="white"/>
                </a:solidFill>
                <a:cs typeface="+mn-cs"/>
              </a:rPr>
            </a:br>
            <a:r>
              <a:rPr lang="fi-FI" sz="1600" dirty="0">
                <a:solidFill>
                  <a:prstClr val="white"/>
                </a:solidFill>
                <a:cs typeface="+mn-cs"/>
              </a:rPr>
              <a:t>Se, joka on valmis, voi aloittaa. </a:t>
            </a:r>
          </a:p>
          <a:p>
            <a:pPr marL="0" indent="0" defTabSz="914400">
              <a:spcBef>
                <a:spcPts val="0"/>
              </a:spcBef>
              <a:buNone/>
            </a:pPr>
            <a:r>
              <a:rPr lang="fi-FI" sz="1600" dirty="0">
                <a:solidFill>
                  <a:prstClr val="white"/>
                </a:solidFill>
                <a:cs typeface="+mn-cs"/>
              </a:rPr>
              <a:t>Mikä oli sinulle keskeistä ja merkittävää? </a:t>
            </a:r>
          </a:p>
          <a:p>
            <a:pPr marL="0" indent="0" defTabSz="914400">
              <a:spcBef>
                <a:spcPts val="0"/>
              </a:spcBef>
              <a:buNone/>
            </a:pPr>
            <a:endParaRPr lang="fi-FI" sz="1600" dirty="0">
              <a:solidFill>
                <a:prstClr val="white"/>
              </a:solidFill>
              <a:cs typeface="+mn-cs"/>
            </a:endParaRPr>
          </a:p>
          <a:p>
            <a:pPr marL="0" indent="0" defTabSz="914400">
              <a:spcBef>
                <a:spcPts val="0"/>
              </a:spcBef>
              <a:buNone/>
            </a:pPr>
            <a:r>
              <a:rPr lang="fi-FI" sz="1600" i="1" dirty="0">
                <a:solidFill>
                  <a:prstClr val="white"/>
                </a:solidFill>
                <a:cs typeface="+mn-cs"/>
              </a:rPr>
              <a:t>Ensimmäisen jälkeen: </a:t>
            </a:r>
            <a:br>
              <a:rPr lang="fi-FI" sz="1600" i="1" dirty="0">
                <a:solidFill>
                  <a:prstClr val="white"/>
                </a:solidFill>
                <a:cs typeface="+mn-cs"/>
              </a:rPr>
            </a:br>
            <a:r>
              <a:rPr lang="fi-FI" sz="1600" dirty="0">
                <a:solidFill>
                  <a:prstClr val="white"/>
                </a:solidFill>
                <a:cs typeface="+mn-cs"/>
              </a:rPr>
              <a:t>Oliko muilla samanlaisia, vai jotain ihan muuta?</a:t>
            </a:r>
          </a:p>
          <a:p>
            <a:pPr marL="0" indent="0" defTabSz="914400">
              <a:spcBef>
                <a:spcPts val="0"/>
              </a:spcBef>
              <a:buNone/>
            </a:pPr>
            <a:endParaRPr lang="fi-FI" sz="1600" i="1" dirty="0">
              <a:solidFill>
                <a:prstClr val="white"/>
              </a:solidFill>
              <a:cs typeface="+mn-cs"/>
            </a:endParaRPr>
          </a:p>
          <a:p>
            <a:pPr marL="0" indent="0" defTabSz="914400">
              <a:spcBef>
                <a:spcPts val="0"/>
              </a:spcBef>
              <a:buNone/>
            </a:pPr>
            <a:r>
              <a:rPr lang="fi-FI" sz="1600" i="1" dirty="0">
                <a:solidFill>
                  <a:prstClr val="white"/>
                </a:solidFill>
                <a:cs typeface="+mn-cs"/>
              </a:rPr>
              <a:t>Etäkeskustelussa pyydä osallistujia kirjoittamaan lauseensa chattiin. Anna keskustelijoiden rauhassa lukea muiden lauseet. Lukemiseen menee todennäköisesti lähes koko aika.</a:t>
            </a:r>
          </a:p>
          <a:p>
            <a:pPr mar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Käydään vielä lopuksi vähän läpi, millainen tämä keskustelu on teille ollut. Kokemuksenne saattavat olla hyvinkin erilaisia. </a:t>
            </a:r>
            <a:br>
              <a:rPr lang="fi-FI" sz="1600" dirty="0">
                <a:solidFill>
                  <a:prstClr val="white"/>
                </a:solidFill>
                <a:cs typeface="+mn-cs"/>
              </a:rPr>
            </a:br>
            <a:r>
              <a:rPr lang="fi-FI" sz="1600" dirty="0">
                <a:solidFill>
                  <a:prstClr val="white"/>
                </a:solidFill>
                <a:cs typeface="+mn-cs"/>
              </a:rPr>
              <a:t>Se, joka on valmis, voi aloittaa.</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i="1" dirty="0">
                <a:solidFill>
                  <a:prstClr val="white"/>
                </a:solidFill>
                <a:cs typeface="+mn-cs"/>
              </a:rPr>
              <a:t>Kokemukset kirjataan ilman henkilöiden nimiä kirjausdokumentin loppuun. </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a:t>
            </a:r>
            <a:r>
              <a:rPr lang="fi-FI" sz="1500" b="1" u="sng" dirty="0">
                <a:solidFill>
                  <a:prstClr val="black"/>
                </a:solidFill>
              </a:rPr>
              <a:t>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320313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Kiitos ja lopetus</a:t>
            </a:r>
            <a:endParaRPr lang="fi-FI" sz="1800" dirty="0">
              <a:solidFill>
                <a:prstClr val="white"/>
              </a:solidFill>
              <a:latin typeface="Cambria"/>
              <a:cs typeface="+mn-cs"/>
            </a:endParaRP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fi-FI" sz="1600" dirty="0">
                <a:solidFill>
                  <a:prstClr val="white"/>
                </a:solidFill>
                <a:cs typeface="+mn-cs"/>
              </a:rPr>
              <a:t>Nyt on aika lopettaa keskustelumme. Kiitos!</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Kaikista keskusteluista teetetään yhteenveto, joka julkaistaan alkuvuodesta 2023. Yhteenvetoa hyödynnetään muun muassa ulkomaalaislain kokonaisuudistuksessa sekä Suomen kokonaisvaltaisen maahanmuuttopolitiikan valmistelussa.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Kokonaisvaltaisella maahanmuuttopolitiikalla tarkoitetaan</a:t>
            </a:r>
            <a:br>
              <a:rPr lang="fi-FI" sz="1600" dirty="0">
                <a:solidFill>
                  <a:prstClr val="white"/>
                </a:solidFill>
                <a:cs typeface="+mn-cs"/>
              </a:rPr>
            </a:br>
            <a:r>
              <a:rPr lang="fi-FI" sz="1600" dirty="0">
                <a:solidFill>
                  <a:prstClr val="white"/>
                </a:solidFill>
                <a:cs typeface="+mn-cs"/>
              </a:rPr>
              <a:t>sitä, että otetaan huomioon kaikki muuttoliikkeeseen liittyvät ilmiöt ja yhteiskunnalliset kysymykset.</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Kiitos antoisasta keskustelusta! Toivottavasti jatkatte nyt käynnistynyttä keskustelua.</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a:t>
            </a:r>
            <a:r>
              <a:rPr lang="fi-FI" sz="1500" b="1" u="sng" dirty="0">
                <a:solidFill>
                  <a:prstClr val="black"/>
                </a:solidFill>
              </a:rPr>
              <a:t>Kiitos </a:t>
            </a:r>
          </a:p>
          <a:p>
            <a:pPr lvl="0"/>
            <a:r>
              <a:rPr lang="fi-FI" sz="1500" b="1" dirty="0">
                <a:solidFill>
                  <a:prstClr val="black"/>
                </a:solidFill>
              </a:rPr>
              <a:t>0	14.00  		</a:t>
            </a:r>
            <a:r>
              <a:rPr lang="fi-FI" sz="1500" b="1" u="sng"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843680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536B5A4C-369A-4307-B498-0D16742871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pic>
        <p:nvPicPr>
          <p:cNvPr id="17" name="Kuvan paikkamerkki 16">
            <a:extLst>
              <a:ext uri="{FF2B5EF4-FFF2-40B4-BE49-F238E27FC236}">
                <a16:creationId xmlns:a16="http://schemas.microsoft.com/office/drawing/2014/main" id="{DFEC07C6-9C42-4AB7-AB8C-4E7278060B71}"/>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25282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78EF78D9-F7D4-499C-8E9F-8CDA7323743E}"/>
              </a:ext>
            </a:extLst>
          </p:cNvPr>
          <p:cNvSpPr/>
          <p:nvPr/>
        </p:nvSpPr>
        <p:spPr>
          <a:xfrm>
            <a:off x="1956000" y="1268997"/>
            <a:ext cx="8280000" cy="432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4" name="Tekstin paikkamerkki 4">
            <a:extLst>
              <a:ext uri="{FF2B5EF4-FFF2-40B4-BE49-F238E27FC236}">
                <a16:creationId xmlns:a16="http://schemas.microsoft.com/office/drawing/2014/main" id="{1D9D4C5F-F23C-46EC-B4A1-A2878253C5F2}"/>
              </a:ext>
            </a:extLst>
          </p:cNvPr>
          <p:cNvSpPr txBox="1">
            <a:spLocks/>
          </p:cNvSpPr>
          <p:nvPr/>
        </p:nvSpPr>
        <p:spPr>
          <a:xfrm>
            <a:off x="2209060" y="1499695"/>
            <a:ext cx="7773880" cy="3858605"/>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ctr" fontAlgn="auto">
              <a:spcAft>
                <a:spcPts val="0"/>
              </a:spcAft>
              <a:buNone/>
            </a:pPr>
            <a:r>
              <a:rPr lang="fi-FI" sz="1800" b="1" dirty="0">
                <a:latin typeface="+mj-lt"/>
              </a:rPr>
              <a:t>Ohjeita käsikirjoituksen muokkaamiseksi </a:t>
            </a:r>
          </a:p>
          <a:p>
            <a:pPr marL="0" indent="0" fontAlgn="auto">
              <a:spcAft>
                <a:spcPts val="0"/>
              </a:spcAft>
              <a:buNone/>
            </a:pPr>
            <a:endParaRPr lang="fi-FI" sz="1600" dirty="0"/>
          </a:p>
          <a:p>
            <a:pPr fontAlgn="auto">
              <a:spcAft>
                <a:spcPts val="0"/>
              </a:spcAft>
              <a:buFont typeface="Wingdings" panose="05000000000000000000" pitchFamily="2" charset="2"/>
              <a:buChar char="§"/>
            </a:pPr>
            <a:r>
              <a:rPr lang="fi-FI" sz="1600" dirty="0"/>
              <a:t>Suunnittele keskustelusi ennakkoon käsikirjoituksen pohjalta.  </a:t>
            </a:r>
          </a:p>
          <a:p>
            <a:pPr fontAlgn="auto">
              <a:spcAft>
                <a:spcPts val="0"/>
              </a:spcAft>
              <a:buFont typeface="Wingdings" panose="05000000000000000000" pitchFamily="2" charset="2"/>
              <a:buChar char="§"/>
            </a:pPr>
            <a:endParaRPr lang="fi-FI" sz="1600" dirty="0"/>
          </a:p>
          <a:p>
            <a:pPr fontAlgn="auto">
              <a:spcAft>
                <a:spcPts val="0"/>
              </a:spcAft>
              <a:buFont typeface="Wingdings" panose="05000000000000000000" pitchFamily="2" charset="2"/>
              <a:buChar char="§"/>
            </a:pPr>
            <a:r>
              <a:rPr lang="fi-FI" sz="1600" dirty="0"/>
              <a:t>Käsikirjoitus on fasilitoinnin (ohjaamisen/vetämisen) tueksi, eikä sitä ole tarpeen jakaa keskustelijoille. Se kannattaa esimerkiksi tulostaa itselle muokkauksen jälkeen.  </a:t>
            </a:r>
          </a:p>
          <a:p>
            <a:pPr fontAlgn="auto">
              <a:spcAft>
                <a:spcPts val="0"/>
              </a:spcAft>
              <a:buFont typeface="Wingdings" panose="05000000000000000000" pitchFamily="2" charset="2"/>
              <a:buChar char="§"/>
            </a:pPr>
            <a:endParaRPr lang="fi-FI" sz="1600" dirty="0"/>
          </a:p>
          <a:p>
            <a:pPr fontAlgn="auto">
              <a:spcAft>
                <a:spcPts val="0"/>
              </a:spcAft>
              <a:buFont typeface="Wingdings" panose="05000000000000000000" pitchFamily="2" charset="2"/>
              <a:buChar char="§"/>
            </a:pPr>
            <a:r>
              <a:rPr lang="fi-FI" sz="1600" dirty="0"/>
              <a:t>Käsikirjoituksen sanoitukset ovat esimerkkisanoituksia. Toivomme, että muokkaat ne keskustelunne aiheeseen ja suuhusi sopiviksi.  </a:t>
            </a:r>
          </a:p>
          <a:p>
            <a:pPr fontAlgn="auto">
              <a:spcAft>
                <a:spcPts val="0"/>
              </a:spcAft>
              <a:buFont typeface="Wingdings" panose="05000000000000000000" pitchFamily="2" charset="2"/>
              <a:buChar char="§"/>
            </a:pPr>
            <a:endParaRPr lang="fi-FI" sz="1600" dirty="0"/>
          </a:p>
          <a:p>
            <a:pPr fontAlgn="auto">
              <a:spcAft>
                <a:spcPts val="0"/>
              </a:spcAft>
              <a:buFont typeface="Wingdings" panose="05000000000000000000" pitchFamily="2" charset="2"/>
              <a:buChar char="§"/>
            </a:pPr>
            <a:r>
              <a:rPr lang="fi-FI" sz="1600" dirty="0"/>
              <a:t>Kaikki ajat ovat noin-aikoja, ja niiden on tarkoitus antaa käsitys, minkä verran aikaa kuhunkin vaiheeseen kannattaa suunnilleen käyttää. Aloitusta ja lopetusta lukuun ottamatta niitä ei ole tarkoitettu noudatettaviksi täsmällisesti.</a:t>
            </a:r>
          </a:p>
        </p:txBody>
      </p:sp>
    </p:spTree>
    <p:extLst>
      <p:ext uri="{BB962C8B-B14F-4D97-AF65-F5344CB8AC3E}">
        <p14:creationId xmlns:p14="http://schemas.microsoft.com/office/powerpoint/2010/main" val="320856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63588BED-4731-44C8-B0D7-71314DC9D3F4}"/>
              </a:ext>
            </a:extLst>
          </p:cNvPr>
          <p:cNvSpPr txBox="1"/>
          <p:nvPr/>
        </p:nvSpPr>
        <p:spPr>
          <a:xfrm>
            <a:off x="314425" y="833952"/>
            <a:ext cx="5400000" cy="5386090"/>
          </a:xfrm>
          <a:prstGeom prst="rect">
            <a:avLst/>
          </a:prstGeom>
          <a:noFill/>
        </p:spPr>
        <p:txBody>
          <a:bodyPr wrap="square" rtlCol="0">
            <a:spAutoFit/>
          </a:bodyPr>
          <a:lstStyle/>
          <a:p>
            <a:r>
              <a:rPr lang="fi-FI" sz="1400" i="1" dirty="0"/>
              <a:t>(Pyydä keskustelijat tulemaan paikalle 15 minuuttia ennen aloitusta, ottamaan kahvia ja asettumaan paikoilleen tai etänä testaamaan tekniikan) </a:t>
            </a:r>
          </a:p>
          <a:p>
            <a:endParaRPr lang="fi-FI" sz="1400" dirty="0"/>
          </a:p>
          <a:p>
            <a:r>
              <a:rPr lang="fi-FI" sz="1400" i="1" dirty="0"/>
              <a:t>Minuutit	Aloituskellonaika	Osio</a:t>
            </a:r>
          </a:p>
          <a:p>
            <a:endParaRPr lang="fi-FI" sz="1400" i="1" dirty="0"/>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b="1" u="sng"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endParaRPr lang="fi-FI" sz="1400" dirty="0"/>
          </a:p>
          <a:p>
            <a:r>
              <a:rPr lang="fi-FI" sz="1400" b="1" i="1" dirty="0"/>
              <a:t>Yhteensä 120 min </a:t>
            </a:r>
            <a:r>
              <a:rPr lang="fi-FI" sz="1400" i="1" dirty="0"/>
              <a:t>(kaikki ajat ovat noin-aikoja). Jos keskustelu on 180 min, lisää aikaa keskustelun syventämiseen, yhteenvetoon ja purkuun. </a:t>
            </a:r>
          </a:p>
          <a:p>
            <a:endParaRPr lang="fi-FI" sz="1400" dirty="0"/>
          </a:p>
          <a:p>
            <a:r>
              <a:rPr lang="fi-FI" sz="1400" dirty="0"/>
              <a:t>Perusfontti – sano esimerkiksi näin </a:t>
            </a:r>
          </a:p>
          <a:p>
            <a:r>
              <a:rPr lang="fi-FI" sz="1400" i="1" dirty="0"/>
              <a:t>Kursivoitu fontti </a:t>
            </a:r>
            <a:r>
              <a:rPr lang="fi-FI" sz="1400" dirty="0"/>
              <a:t>–</a:t>
            </a:r>
            <a:r>
              <a:rPr lang="fi-FI" sz="1400" i="1" dirty="0"/>
              <a:t> vetäjälle apua keskusteluun </a:t>
            </a:r>
          </a:p>
          <a:p>
            <a:r>
              <a:rPr lang="fi-FI" sz="1400" b="1" dirty="0"/>
              <a:t>Lihavoituna</a:t>
            </a:r>
            <a:r>
              <a:rPr lang="fi-FI" sz="1400" dirty="0"/>
              <a:t> – muuta tarpeen mukaan </a:t>
            </a:r>
          </a:p>
          <a:p>
            <a:endParaRPr lang="fi-FI" sz="1200" dirty="0"/>
          </a:p>
        </p:txBody>
      </p:sp>
      <p:sp>
        <p:nvSpPr>
          <p:cNvPr id="7" name="Tekstin paikkamerkki 4">
            <a:extLst>
              <a:ext uri="{FF2B5EF4-FFF2-40B4-BE49-F238E27FC236}">
                <a16:creationId xmlns:a16="http://schemas.microsoft.com/office/drawing/2014/main" id="{7DF0F2EB-00D1-46FA-8904-6DC7679434C7}"/>
              </a:ext>
            </a:extLst>
          </p:cNvPr>
          <p:cNvSpPr txBox="1">
            <a:spLocks/>
          </p:cNvSpPr>
          <p:nvPr/>
        </p:nvSpPr>
        <p:spPr>
          <a:xfrm>
            <a:off x="6477577"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Bef>
                <a:spcPts val="0"/>
              </a:spcBef>
              <a:spcAft>
                <a:spcPts val="0"/>
              </a:spcAft>
              <a:buNone/>
            </a:pPr>
            <a:r>
              <a:rPr lang="fi-FI" sz="1800" b="1" dirty="0">
                <a:solidFill>
                  <a:schemeClr val="bg1"/>
                </a:solidFill>
                <a:latin typeface="+mj-lt"/>
              </a:rPr>
              <a:t>Aloitus (1/2)</a:t>
            </a:r>
          </a:p>
          <a:p>
            <a:pPr marL="0" indent="0" fontAlgn="auto">
              <a:spcBef>
                <a:spcPts val="0"/>
              </a:spcBef>
              <a:spcAft>
                <a:spcPts val="0"/>
              </a:spcAft>
              <a:buNone/>
            </a:pPr>
            <a:endParaRPr lang="fi-FI" sz="1600" dirty="0">
              <a:solidFill>
                <a:schemeClr val="bg1"/>
              </a:solidFill>
            </a:endParaRPr>
          </a:p>
          <a:p>
            <a:pPr marL="0" indent="0">
              <a:buNone/>
            </a:pPr>
            <a:r>
              <a:rPr lang="fi-FI" sz="1600" dirty="0">
                <a:solidFill>
                  <a:schemeClr val="bg1"/>
                </a:solidFill>
              </a:rPr>
              <a:t>Tervetuloa maahanmuuttodialogiin aiheesta </a:t>
            </a:r>
            <a:br>
              <a:rPr lang="fi-FI" sz="1600" dirty="0">
                <a:solidFill>
                  <a:schemeClr val="bg1"/>
                </a:solidFill>
              </a:rPr>
            </a:br>
            <a:r>
              <a:rPr lang="fi-FI" sz="1600" b="1" dirty="0">
                <a:solidFill>
                  <a:schemeClr val="bg1"/>
                </a:solidFill>
              </a:rPr>
              <a:t>”aiheesi tähän”.</a:t>
            </a:r>
          </a:p>
          <a:p>
            <a:pPr marL="0" indent="0">
              <a:buNone/>
            </a:pPr>
            <a:endParaRPr lang="fi-FI" sz="1600" dirty="0">
              <a:solidFill>
                <a:schemeClr val="bg1"/>
              </a:solidFill>
            </a:endParaRPr>
          </a:p>
          <a:p>
            <a:pPr marL="0" indent="0">
              <a:buNone/>
            </a:pPr>
            <a:r>
              <a:rPr lang="fi-FI" sz="1600" dirty="0">
                <a:solidFill>
                  <a:schemeClr val="bg1"/>
                </a:solidFill>
              </a:rPr>
              <a:t>Keskustelun tavoitteena on ymmärtää paremmin maahanmuuton moninaisuutta ja sen vaikutusta yhteiskuntaamme. </a:t>
            </a:r>
          </a:p>
          <a:p>
            <a:pPr marL="0" indent="0">
              <a:buNone/>
            </a:pPr>
            <a:endParaRPr lang="fi-FI" sz="1600" dirty="0">
              <a:solidFill>
                <a:schemeClr val="bg1"/>
              </a:solidFill>
            </a:endParaRPr>
          </a:p>
          <a:p>
            <a:pPr marL="0" indent="0">
              <a:buNone/>
            </a:pPr>
            <a:r>
              <a:rPr lang="fi-FI" sz="1600" dirty="0">
                <a:solidFill>
                  <a:schemeClr val="bg1"/>
                </a:solidFill>
              </a:rPr>
              <a:t>Olen </a:t>
            </a:r>
            <a:r>
              <a:rPr lang="fi-FI" sz="1600" b="1" dirty="0">
                <a:solidFill>
                  <a:schemeClr val="bg1"/>
                </a:solidFill>
              </a:rPr>
              <a:t>XX</a:t>
            </a:r>
            <a:r>
              <a:rPr lang="fi-FI" sz="1600" dirty="0">
                <a:solidFill>
                  <a:schemeClr val="bg1"/>
                </a:solidFill>
              </a:rPr>
              <a:t> ja toimin </a:t>
            </a:r>
            <a:r>
              <a:rPr lang="fi-FI" sz="1600" b="1" dirty="0">
                <a:solidFill>
                  <a:schemeClr val="bg1"/>
                </a:solidFill>
              </a:rPr>
              <a:t>fasilitaattorina/ohjaajana/vetäjänä </a:t>
            </a:r>
            <a:r>
              <a:rPr lang="fi-FI" sz="1600" dirty="0">
                <a:solidFill>
                  <a:schemeClr val="bg1"/>
                </a:solidFill>
              </a:rPr>
              <a:t>tässä keskustelussa. Pidän huolen siitä, että saamme aikaiseksi mahdollisimman tasa-arvoisen keskustelun, jotta kaikilla on mahdollisuus päästä keskusteluun mukaan. Käytännössä se tarkoittaa esimerkiksi, että jos puhutte toistenne päälle tai pidätte monologeja, niin keskeytän. Sopiihan tämä kaikille? </a:t>
            </a:r>
          </a:p>
          <a:p>
            <a:pPr marL="0" indent="0" fontAlgn="auto">
              <a:spcBef>
                <a:spcPts val="0"/>
              </a:spcBef>
              <a:spcAft>
                <a:spcPts val="0"/>
              </a:spcAft>
              <a:buNone/>
            </a:pPr>
            <a:endParaRPr lang="fi-FI" sz="1600" dirty="0">
              <a:solidFill>
                <a:schemeClr val="bg1"/>
              </a:solidFill>
            </a:endParaRPr>
          </a:p>
          <a:p>
            <a:pPr marL="0" indent="0" fontAlgn="auto">
              <a:spcBef>
                <a:spcPts val="0"/>
              </a:spcBef>
              <a:spcAft>
                <a:spcPts val="0"/>
              </a:spcAft>
              <a:buNone/>
            </a:pPr>
            <a:r>
              <a:rPr lang="fi-FI" sz="1600" i="1" dirty="0">
                <a:solidFill>
                  <a:schemeClr val="bg1"/>
                </a:solidFill>
              </a:rPr>
              <a:t>Jatkuu seuraavalla sivulla… </a:t>
            </a:r>
          </a:p>
        </p:txBody>
      </p:sp>
    </p:spTree>
    <p:extLst>
      <p:ext uri="{BB962C8B-B14F-4D97-AF65-F5344CB8AC3E}">
        <p14:creationId xmlns:p14="http://schemas.microsoft.com/office/powerpoint/2010/main" val="3193103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4">
            <a:extLst>
              <a:ext uri="{FF2B5EF4-FFF2-40B4-BE49-F238E27FC236}">
                <a16:creationId xmlns:a16="http://schemas.microsoft.com/office/drawing/2014/main" id="{5345BC3C-B497-4F33-B39A-974553EE7891}"/>
              </a:ext>
            </a:extLst>
          </p:cNvPr>
          <p:cNvSpPr txBox="1">
            <a:spLocks/>
          </p:cNvSpPr>
          <p:nvPr/>
        </p:nvSpPr>
        <p:spPr>
          <a:xfrm>
            <a:off x="6477575" y="654070"/>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spcBef>
                <a:spcPts val="0"/>
              </a:spcBef>
              <a:buNone/>
            </a:pPr>
            <a:r>
              <a:rPr lang="fi-FI" sz="1800" b="1" dirty="0">
                <a:solidFill>
                  <a:schemeClr val="bg1"/>
                </a:solidFill>
                <a:latin typeface="+mj-lt"/>
              </a:rPr>
              <a:t>Aloitus (2/2)</a:t>
            </a:r>
            <a:endParaRPr lang="fi-FI" sz="1800" dirty="0">
              <a:solidFill>
                <a:schemeClr val="bg1"/>
              </a:solidFill>
              <a:latin typeface="+mj-lt"/>
            </a:endParaRPr>
          </a:p>
          <a:p>
            <a:pPr marL="0" indent="0">
              <a:spcBef>
                <a:spcPts val="0"/>
              </a:spcBef>
              <a:buNone/>
            </a:pPr>
            <a:endParaRPr lang="fi-FI" sz="1600" dirty="0">
              <a:solidFill>
                <a:schemeClr val="bg1"/>
              </a:solidFill>
            </a:endParaRPr>
          </a:p>
          <a:p>
            <a:pPr marL="0" indent="0">
              <a:buNone/>
            </a:pPr>
            <a:r>
              <a:rPr lang="fi-FI" sz="1600" b="1" dirty="0">
                <a:solidFill>
                  <a:schemeClr val="bg1"/>
                </a:solidFill>
              </a:rPr>
              <a:t>XX</a:t>
            </a:r>
            <a:r>
              <a:rPr lang="fi-FI" sz="1600" dirty="0">
                <a:solidFill>
                  <a:schemeClr val="bg1"/>
                </a:solidFill>
              </a:rPr>
              <a:t> toimii kirjurina ja kirjoittaa mahdollisimman yksi yhteen sen mitä puhutte, mutta niin, ettei nimiä kirjata. Kirjausta käytetään materiaalina yhteenvetoon, jota hyödynnetään muun muassa tulevassa ulkomaalaislain kokonaisuudistuksessa sekä Suomen kokonaisvaltaisen maahanmuuttopolitiikan valmistelussa. Yhteenveto toimitetaan myös eduskuntapuolueille. </a:t>
            </a:r>
          </a:p>
          <a:p>
            <a:pPr marL="0" indent="0">
              <a:buNone/>
            </a:pPr>
            <a:endParaRPr lang="fi-FI" sz="1600" dirty="0">
              <a:solidFill>
                <a:schemeClr val="bg1"/>
              </a:solidFill>
            </a:endParaRPr>
          </a:p>
          <a:p>
            <a:pPr marL="0" indent="0">
              <a:buNone/>
            </a:pPr>
            <a:r>
              <a:rPr lang="fi-FI" sz="1600" dirty="0">
                <a:solidFill>
                  <a:schemeClr val="bg1"/>
                </a:solidFill>
              </a:rPr>
              <a:t>Tänään keskustelemme dialogissa ja keskeistä on ymmärryksen syventäminen asiasta, toisten ja omista näkökulmista. </a:t>
            </a:r>
            <a:br>
              <a:rPr lang="fi-FI" sz="1600" dirty="0">
                <a:solidFill>
                  <a:schemeClr val="bg1"/>
                </a:solidFill>
              </a:rPr>
            </a:br>
            <a:r>
              <a:rPr lang="fi-FI" sz="1600" dirty="0">
                <a:solidFill>
                  <a:schemeClr val="bg1"/>
                </a:solidFill>
              </a:rPr>
              <a:t>Ei siis ole tarkoitus voittaa tai päättää parasta näkökulmaa tai ratkaista mitään.  </a:t>
            </a:r>
          </a:p>
          <a:p>
            <a:pPr marL="0" indent="0">
              <a:buNone/>
            </a:pPr>
            <a:endParaRPr lang="fi-FI" sz="1600" dirty="0">
              <a:solidFill>
                <a:schemeClr val="bg1"/>
              </a:solidFill>
            </a:endParaRPr>
          </a:p>
          <a:p>
            <a:pPr marL="0" indent="0">
              <a:buNone/>
            </a:pPr>
            <a:r>
              <a:rPr lang="fi-FI" sz="1600" dirty="0">
                <a:solidFill>
                  <a:schemeClr val="bg1"/>
                </a:solidFill>
              </a:rPr>
              <a:t>Meillä on </a:t>
            </a:r>
            <a:r>
              <a:rPr lang="fi-FI" sz="1600" b="1" dirty="0">
                <a:solidFill>
                  <a:schemeClr val="bg1"/>
                </a:solidFill>
              </a:rPr>
              <a:t>kaksi</a:t>
            </a:r>
            <a:r>
              <a:rPr lang="fi-FI" sz="1600" dirty="0">
                <a:solidFill>
                  <a:schemeClr val="bg1"/>
                </a:solidFill>
              </a:rPr>
              <a:t> tuntia aikaa. Aloitetaan alustuksella ja parikeskustelulla. </a:t>
            </a:r>
          </a:p>
          <a:p>
            <a:pPr marL="0" indent="0">
              <a:buNone/>
            </a:pPr>
            <a:endParaRPr lang="fi-FI" sz="1600" dirty="0">
              <a:solidFill>
                <a:schemeClr val="bg1"/>
              </a:solidFill>
            </a:endParaRPr>
          </a:p>
          <a:p>
            <a:pPr marL="0" indent="0">
              <a:buNone/>
            </a:pPr>
            <a:r>
              <a:rPr lang="fi-FI" sz="1600" dirty="0">
                <a:solidFill>
                  <a:schemeClr val="bg1"/>
                </a:solidFill>
              </a:rPr>
              <a:t>Suurin osa ajasta käytetään yhteiseen keskusteluun, ja lopuksi tehdään vähän yhteenvetoa. Lopetetaan klo </a:t>
            </a:r>
            <a:r>
              <a:rPr lang="fi-FI" sz="1600" b="1" dirty="0" err="1">
                <a:solidFill>
                  <a:schemeClr val="bg1"/>
                </a:solidFill>
              </a:rPr>
              <a:t>xx.xx</a:t>
            </a:r>
            <a:r>
              <a:rPr lang="fi-FI" sz="1600" b="1" dirty="0">
                <a:solidFill>
                  <a:schemeClr val="bg1"/>
                </a:solidFill>
              </a:rPr>
              <a:t>. </a:t>
            </a:r>
            <a:endParaRPr lang="fi-FI" sz="1600" dirty="0">
              <a:solidFill>
                <a:schemeClr val="bg1"/>
              </a:solidFill>
            </a:endParaRPr>
          </a:p>
          <a:p>
            <a:pPr marL="0" indent="0">
              <a:spcBef>
                <a:spcPts val="0"/>
              </a:spcBef>
              <a:buNone/>
            </a:pPr>
            <a:endParaRPr lang="fi-FI" sz="1600" dirty="0">
              <a:solidFill>
                <a:schemeClr val="bg1"/>
              </a:solidFill>
            </a:endParaRPr>
          </a:p>
          <a:p>
            <a:pPr marL="0" indent="0">
              <a:spcBef>
                <a:spcPts val="0"/>
              </a:spcBef>
              <a:buNone/>
            </a:pPr>
            <a:endParaRPr lang="fi-FI" sz="1600" dirty="0"/>
          </a:p>
        </p:txBody>
      </p:sp>
      <p:sp>
        <p:nvSpPr>
          <p:cNvPr id="10" name="Tekstiruutu 9">
            <a:extLst>
              <a:ext uri="{FF2B5EF4-FFF2-40B4-BE49-F238E27FC236}">
                <a16:creationId xmlns:a16="http://schemas.microsoft.com/office/drawing/2014/main" id="{3371C7C8-EBD0-4E6D-BBC0-0F46BD34039E}"/>
              </a:ext>
            </a:extLst>
          </p:cNvPr>
          <p:cNvSpPr txBox="1"/>
          <p:nvPr/>
        </p:nvSpPr>
        <p:spPr>
          <a:xfrm>
            <a:off x="314425" y="833952"/>
            <a:ext cx="5400000" cy="5386090"/>
          </a:xfrm>
          <a:prstGeom prst="rect">
            <a:avLst/>
          </a:prstGeom>
          <a:noFill/>
        </p:spPr>
        <p:txBody>
          <a:bodyPr wrap="square" rtlCol="0">
            <a:spAutoFit/>
          </a:bodyPr>
          <a:lstStyle/>
          <a:p>
            <a:r>
              <a:rPr lang="fi-FI" sz="1400" i="1" dirty="0"/>
              <a:t>(Pyydä keskustelijat tulemaan paikalle 15 minuuttia ennen aloitusta, ottamaan kahvia ja asettumaan paikoilleen tai etänä testaamaan tekniikan) </a:t>
            </a:r>
          </a:p>
          <a:p>
            <a:endParaRPr lang="fi-FI" sz="1400" dirty="0"/>
          </a:p>
          <a:p>
            <a:r>
              <a:rPr lang="fi-FI" sz="1400" i="1" dirty="0"/>
              <a:t>Minuutit	Aloituskellonaika	Osio</a:t>
            </a:r>
          </a:p>
          <a:p>
            <a:endParaRPr lang="fi-FI" sz="1400" i="1" dirty="0"/>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b="1" u="sng"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endParaRPr lang="fi-FI" sz="1400" dirty="0"/>
          </a:p>
          <a:p>
            <a:r>
              <a:rPr lang="fi-FI" sz="1400" b="1" i="1" dirty="0"/>
              <a:t>Yhteensä 120 min </a:t>
            </a:r>
            <a:r>
              <a:rPr lang="fi-FI" sz="1400" i="1" dirty="0"/>
              <a:t>(kaikki ajat ovat noin-aikoja). Jos keskustelu on 180 min, lisää aikaa keskustelun syventämiseen, yhteenvetoon ja purkuun. </a:t>
            </a:r>
          </a:p>
          <a:p>
            <a:endParaRPr lang="fi-FI" sz="1400" dirty="0"/>
          </a:p>
          <a:p>
            <a:r>
              <a:rPr lang="fi-FI" sz="1400" dirty="0"/>
              <a:t>Perusfontti – sano esimerkiksi näin </a:t>
            </a:r>
          </a:p>
          <a:p>
            <a:r>
              <a:rPr lang="fi-FI" sz="1400" i="1" dirty="0"/>
              <a:t>Kursivoitu fontti </a:t>
            </a:r>
            <a:r>
              <a:rPr lang="fi-FI" sz="1400" dirty="0"/>
              <a:t>–</a:t>
            </a:r>
            <a:r>
              <a:rPr lang="fi-FI" sz="1400" i="1" dirty="0"/>
              <a:t> vetäjälle apua keskusteluun </a:t>
            </a:r>
          </a:p>
          <a:p>
            <a:r>
              <a:rPr lang="fi-FI" sz="1400" b="1" dirty="0"/>
              <a:t>Lihavoituna</a:t>
            </a:r>
            <a:r>
              <a:rPr lang="fi-FI" sz="1400" dirty="0"/>
              <a:t> – muuta tarpeen mukaan </a:t>
            </a:r>
          </a:p>
          <a:p>
            <a:endParaRPr lang="fi-FI" sz="1200" dirty="0"/>
          </a:p>
        </p:txBody>
      </p:sp>
    </p:spTree>
    <p:extLst>
      <p:ext uri="{BB962C8B-B14F-4D97-AF65-F5344CB8AC3E}">
        <p14:creationId xmlns:p14="http://schemas.microsoft.com/office/powerpoint/2010/main" val="83557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n paikkamerkki 4">
            <a:extLst>
              <a:ext uri="{FF2B5EF4-FFF2-40B4-BE49-F238E27FC236}">
                <a16:creationId xmlns:a16="http://schemas.microsoft.com/office/drawing/2014/main" id="{F0BAE31B-02D8-4854-90FF-D97CBCC4B317}"/>
              </a:ext>
            </a:extLst>
          </p:cNvPr>
          <p:cNvSpPr txBox="1">
            <a:spLocks/>
          </p:cNvSpPr>
          <p:nvPr/>
        </p:nvSpPr>
        <p:spPr>
          <a:xfrm>
            <a:off x="6477577" y="331223"/>
            <a:ext cx="5400000" cy="619555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Bef>
                <a:spcPts val="0"/>
              </a:spcBef>
              <a:spcAft>
                <a:spcPts val="0"/>
              </a:spcAft>
              <a:buNone/>
            </a:pPr>
            <a:r>
              <a:rPr lang="fi-FI" sz="1800" b="1" dirty="0">
                <a:solidFill>
                  <a:schemeClr val="bg1"/>
                </a:solidFill>
                <a:latin typeface="+mj-lt"/>
              </a:rPr>
              <a:t>Pelisäännöt ja luottamus (1/2)</a:t>
            </a:r>
          </a:p>
          <a:p>
            <a:pPr marL="0" indent="0" fontAlgn="auto">
              <a:spcBef>
                <a:spcPts val="0"/>
              </a:spcBef>
              <a:spcAft>
                <a:spcPts val="0"/>
              </a:spcAft>
              <a:buNone/>
            </a:pPr>
            <a:endParaRPr lang="fi-FI" sz="1500" dirty="0">
              <a:solidFill>
                <a:schemeClr val="bg1"/>
              </a:solidFill>
            </a:endParaRPr>
          </a:p>
          <a:p>
            <a:pPr marL="0" indent="0" fontAlgn="auto">
              <a:spcBef>
                <a:spcPts val="0"/>
              </a:spcBef>
              <a:spcAft>
                <a:spcPts val="0"/>
              </a:spcAft>
              <a:buNone/>
            </a:pPr>
            <a:r>
              <a:rPr lang="fi-FI" sz="1600" dirty="0">
                <a:solidFill>
                  <a:schemeClr val="bg1"/>
                </a:solidFill>
              </a:rPr>
              <a:t>Keskustelussa käytetään rakentavan keskustelun pelisääntöjä, käydään ne nyt läpi.</a:t>
            </a:r>
          </a:p>
          <a:p>
            <a:pPr marL="0" indent="0" fontAlgn="auto">
              <a:spcBef>
                <a:spcPts val="0"/>
              </a:spcBef>
              <a:spcAft>
                <a:spcPts val="0"/>
              </a:spcAft>
              <a:buNone/>
            </a:pPr>
            <a:r>
              <a:rPr lang="fi-FI" sz="1600" i="1" dirty="0">
                <a:solidFill>
                  <a:schemeClr val="bg1"/>
                </a:solidFill>
              </a:rPr>
              <a:t>Voit tulostaa muutaman kappaleen ringin keskelle tai kopioida pelisäännöt chattiin. </a:t>
            </a:r>
          </a:p>
          <a:p>
            <a:pPr marL="0" indent="0" fontAlgn="auto">
              <a:spcBef>
                <a:spcPts val="0"/>
              </a:spcBef>
              <a:spcAft>
                <a:spcPts val="0"/>
              </a:spcAft>
              <a:buNone/>
            </a:pPr>
            <a:endParaRPr lang="fi-FI" sz="1600" dirty="0">
              <a:solidFill>
                <a:schemeClr val="bg1"/>
              </a:solidFill>
            </a:endParaRPr>
          </a:p>
          <a:p>
            <a:pPr marL="342900" indent="-342900" fontAlgn="auto">
              <a:spcBef>
                <a:spcPts val="300"/>
              </a:spcBef>
              <a:spcAft>
                <a:spcPts val="0"/>
              </a:spcAft>
              <a:buFont typeface="+mj-lt"/>
              <a:buAutoNum type="arabicPeriod"/>
            </a:pPr>
            <a:r>
              <a:rPr lang="fi-FI" sz="1600" dirty="0">
                <a:solidFill>
                  <a:schemeClr val="bg1"/>
                </a:solidFill>
              </a:rPr>
              <a:t>Pyritään kuuntelemaan niin, että yritetään ymmärtää, mitä toinen yrittää sanoa – ei niin, että yritetään löytää väli, johon oman kommentin voi tökätä. </a:t>
            </a:r>
          </a:p>
          <a:p>
            <a:pPr marL="342900" indent="-342900" fontAlgn="auto">
              <a:spcBef>
                <a:spcPts val="300"/>
              </a:spcBef>
              <a:spcAft>
                <a:spcPts val="0"/>
              </a:spcAft>
              <a:buFont typeface="+mj-lt"/>
              <a:buAutoNum type="arabicPeriod"/>
            </a:pPr>
            <a:r>
              <a:rPr lang="fi-FI" sz="1600" dirty="0">
                <a:solidFill>
                  <a:schemeClr val="bg1"/>
                </a:solidFill>
              </a:rPr>
              <a:t>Pyritään myös liittymään toisten ajatuksiin.  </a:t>
            </a:r>
          </a:p>
          <a:p>
            <a:pPr marL="342900" indent="-342900" fontAlgn="auto">
              <a:spcBef>
                <a:spcPts val="300"/>
              </a:spcBef>
              <a:spcAft>
                <a:spcPts val="0"/>
              </a:spcAft>
              <a:buFont typeface="+mj-lt"/>
              <a:buAutoNum type="arabicPeriod"/>
            </a:pPr>
            <a:r>
              <a:rPr lang="fi-FI" sz="1600" dirty="0">
                <a:solidFill>
                  <a:schemeClr val="bg1"/>
                </a:solidFill>
              </a:rPr>
              <a:t>Kun kuuntelette toisianne, teille herää siinä hetkessä erilaisia kokemuksia (ajatuksia, tunteita, havaintoja, muistoja, tulevaisuuden kuvittelua). Kertokaa näitä ääneen, niin pääsemme todennäköisesti syvemmälle ja sellaiseen keskusteluun, jota ei ole vielä käyty.  </a:t>
            </a:r>
          </a:p>
          <a:p>
            <a:pPr marL="342900" indent="-342900" fontAlgn="auto">
              <a:spcBef>
                <a:spcPts val="300"/>
              </a:spcBef>
              <a:spcAft>
                <a:spcPts val="0"/>
              </a:spcAft>
              <a:buFont typeface="+mj-lt"/>
              <a:buAutoNum type="arabicPeriod"/>
            </a:pPr>
            <a:r>
              <a:rPr lang="fi-FI" sz="1600" dirty="0">
                <a:solidFill>
                  <a:schemeClr val="bg1"/>
                </a:solidFill>
              </a:rPr>
              <a:t>Voit pyytää puheenvuoroa tai kysyä muilta nostamalla kätesi (tai etänä laittamalla chattiin PVP). Minä jaan teille puheenvuorot. </a:t>
            </a:r>
          </a:p>
          <a:p>
            <a:pPr marL="342900" indent="-342900" fontAlgn="auto">
              <a:spcBef>
                <a:spcPts val="300"/>
              </a:spcBef>
              <a:spcAft>
                <a:spcPts val="0"/>
              </a:spcAft>
              <a:buFont typeface="+mj-lt"/>
              <a:buAutoNum type="arabicPeriod"/>
            </a:pPr>
            <a:r>
              <a:rPr lang="fi-FI" sz="1600" dirty="0">
                <a:solidFill>
                  <a:schemeClr val="bg1"/>
                </a:solidFill>
              </a:rPr>
              <a:t>Ei reagoida keskustelun aikana häiriöihin (kuten etänä koneen ilmoituksiin tai someen). Keskitytään toisiimme.  </a:t>
            </a:r>
          </a:p>
          <a:p>
            <a:pPr marL="342900" indent="-342900" fontAlgn="auto">
              <a:spcBef>
                <a:spcPts val="300"/>
              </a:spcBef>
              <a:spcAft>
                <a:spcPts val="0"/>
              </a:spcAft>
              <a:buFont typeface="+mj-lt"/>
              <a:buAutoNum type="arabicPeriod"/>
            </a:pPr>
            <a:r>
              <a:rPr lang="fi-FI" sz="1600" dirty="0">
                <a:solidFill>
                  <a:schemeClr val="bg1"/>
                </a:solidFill>
              </a:rPr>
              <a:t>Annetaan tilaa keskeneräisyydelle ja etsitään piiloon jääviä asioita, sellaisia mistä ei välttämättä yleensä keskustella. </a:t>
            </a:r>
          </a:p>
          <a:p>
            <a:pPr marL="0" indent="0" fontAlgn="auto">
              <a:spcBef>
                <a:spcPts val="0"/>
              </a:spcBef>
              <a:spcAft>
                <a:spcPts val="0"/>
              </a:spcAft>
              <a:buNone/>
            </a:pPr>
            <a:endParaRPr lang="fi-FI" sz="1500" dirty="0">
              <a:solidFill>
                <a:schemeClr val="bg1"/>
              </a:solidFill>
            </a:endParaRPr>
          </a:p>
          <a:p>
            <a:pPr marL="0" indent="0" fontAlgn="auto">
              <a:spcBef>
                <a:spcPts val="0"/>
              </a:spcBef>
              <a:spcAft>
                <a:spcPts val="0"/>
              </a:spcAft>
              <a:buNone/>
            </a:pPr>
            <a:r>
              <a:rPr lang="fi-FI" sz="1500" i="1" dirty="0">
                <a:solidFill>
                  <a:schemeClr val="bg1"/>
                </a:solidFill>
              </a:rPr>
              <a:t>Jatkuu seuraavalla sivulla… </a:t>
            </a:r>
          </a:p>
        </p:txBody>
      </p:sp>
      <p:sp>
        <p:nvSpPr>
          <p:cNvPr id="6" name="Tekstiruutu 5">
            <a:extLst>
              <a:ext uri="{FF2B5EF4-FFF2-40B4-BE49-F238E27FC236}">
                <a16:creationId xmlns:a16="http://schemas.microsoft.com/office/drawing/2014/main" id="{AAC50E7D-E7DB-4B0A-BEDC-7388B676480C}"/>
              </a:ext>
            </a:extLst>
          </p:cNvPr>
          <p:cNvSpPr txBox="1"/>
          <p:nvPr/>
        </p:nvSpPr>
        <p:spPr>
          <a:xfrm>
            <a:off x="314425" y="833952"/>
            <a:ext cx="5400000" cy="4293483"/>
          </a:xfrm>
          <a:prstGeom prst="rect">
            <a:avLst/>
          </a:prstGeom>
          <a:noFill/>
        </p:spPr>
        <p:txBody>
          <a:bodyPr wrap="square" rtlCol="0">
            <a:spAutoFit/>
          </a:bodyPr>
          <a:lstStyle/>
          <a:p>
            <a:pPr lvl="0"/>
            <a:r>
              <a:rPr lang="fi-FI" b="1" dirty="0">
                <a:solidFill>
                  <a:prstClr val="black"/>
                </a:solidFill>
                <a:latin typeface="Cambria"/>
              </a:rPr>
              <a:t>Rakentavan keskustelun pelisäännöt </a:t>
            </a:r>
          </a:p>
          <a:p>
            <a:pPr lvl="0"/>
            <a:endParaRPr lang="fi-FI" sz="1500" dirty="0">
              <a:solidFill>
                <a:prstClr val="black"/>
              </a:solidFill>
            </a:endParaRPr>
          </a:p>
          <a:p>
            <a:pPr lvl="0"/>
            <a:r>
              <a:rPr lang="fi-FI" sz="1500" dirty="0">
                <a:solidFill>
                  <a:prstClr val="black"/>
                </a:solidFill>
              </a:rPr>
              <a:t>1. </a:t>
            </a:r>
            <a:r>
              <a:rPr lang="fi-FI" sz="1500" u="sng" dirty="0">
                <a:solidFill>
                  <a:prstClr val="black"/>
                </a:solidFill>
              </a:rPr>
              <a:t>Kuuntele</a:t>
            </a:r>
            <a:r>
              <a:rPr lang="fi-FI" sz="1500" dirty="0">
                <a:solidFill>
                  <a:prstClr val="black"/>
                </a:solidFill>
              </a:rPr>
              <a:t> toisia, älä keskeytä tai käynnistä sivukeskustelua. </a:t>
            </a:r>
          </a:p>
          <a:p>
            <a:pPr lvl="0"/>
            <a:endParaRPr lang="fi-FI" sz="1500" dirty="0">
              <a:solidFill>
                <a:prstClr val="black"/>
              </a:solidFill>
            </a:endParaRPr>
          </a:p>
          <a:p>
            <a:pPr lvl="0"/>
            <a:r>
              <a:rPr lang="fi-FI" sz="1500" dirty="0">
                <a:solidFill>
                  <a:prstClr val="black"/>
                </a:solidFill>
              </a:rPr>
              <a:t>2. </a:t>
            </a:r>
            <a:r>
              <a:rPr lang="fi-FI" sz="1500" u="sng" dirty="0">
                <a:solidFill>
                  <a:prstClr val="black"/>
                </a:solidFill>
              </a:rPr>
              <a:t>Liity</a:t>
            </a:r>
            <a:r>
              <a:rPr lang="fi-FI" sz="1500" dirty="0">
                <a:solidFill>
                  <a:prstClr val="black"/>
                </a:solidFill>
              </a:rPr>
              <a:t> toisten puheeseen ja käytä arkikieltä. </a:t>
            </a:r>
          </a:p>
          <a:p>
            <a:pPr lvl="0"/>
            <a:endParaRPr lang="fi-FI" sz="1500" dirty="0">
              <a:solidFill>
                <a:prstClr val="black"/>
              </a:solidFill>
            </a:endParaRPr>
          </a:p>
          <a:p>
            <a:pPr lvl="0"/>
            <a:r>
              <a:rPr lang="fi-FI" sz="1500" dirty="0">
                <a:solidFill>
                  <a:prstClr val="black"/>
                </a:solidFill>
              </a:rPr>
              <a:t>3. </a:t>
            </a:r>
            <a:r>
              <a:rPr lang="fi-FI" sz="1500" u="sng" dirty="0">
                <a:solidFill>
                  <a:prstClr val="black"/>
                </a:solidFill>
              </a:rPr>
              <a:t>Kerro</a:t>
            </a:r>
            <a:r>
              <a:rPr lang="fi-FI" sz="1500" dirty="0">
                <a:solidFill>
                  <a:prstClr val="black"/>
                </a:solidFill>
              </a:rPr>
              <a:t> omasta kokemuksesta. </a:t>
            </a:r>
          </a:p>
          <a:p>
            <a:pPr lvl="0"/>
            <a:endParaRPr lang="fi-FI" sz="1500" dirty="0">
              <a:solidFill>
                <a:prstClr val="black"/>
              </a:solidFill>
            </a:endParaRPr>
          </a:p>
          <a:p>
            <a:pPr lvl="0"/>
            <a:r>
              <a:rPr lang="fi-FI" sz="1500" dirty="0">
                <a:solidFill>
                  <a:prstClr val="black"/>
                </a:solidFill>
              </a:rPr>
              <a:t>4. </a:t>
            </a:r>
            <a:r>
              <a:rPr lang="fi-FI" sz="1500" u="sng" dirty="0">
                <a:solidFill>
                  <a:prstClr val="black"/>
                </a:solidFill>
              </a:rPr>
              <a:t>Puhuttele</a:t>
            </a:r>
            <a:r>
              <a:rPr lang="fi-FI" sz="1500" dirty="0">
                <a:solidFill>
                  <a:prstClr val="black"/>
                </a:solidFill>
              </a:rPr>
              <a:t> muita suoraan ja kysy heidän näkemyksiään. </a:t>
            </a:r>
          </a:p>
          <a:p>
            <a:pPr lvl="0"/>
            <a:endParaRPr lang="fi-FI" sz="1500" dirty="0">
              <a:solidFill>
                <a:prstClr val="black"/>
              </a:solidFill>
            </a:endParaRPr>
          </a:p>
          <a:p>
            <a:pPr lvl="0"/>
            <a:r>
              <a:rPr lang="fi-FI" sz="1500" dirty="0">
                <a:solidFill>
                  <a:prstClr val="black"/>
                </a:solidFill>
              </a:rPr>
              <a:t>5. </a:t>
            </a:r>
            <a:r>
              <a:rPr lang="fi-FI" sz="1500" u="sng" dirty="0">
                <a:solidFill>
                  <a:prstClr val="black"/>
                </a:solidFill>
              </a:rPr>
              <a:t>Ole läsnä</a:t>
            </a:r>
            <a:r>
              <a:rPr lang="fi-FI" sz="1500" dirty="0">
                <a:solidFill>
                  <a:prstClr val="black"/>
                </a:solidFill>
              </a:rPr>
              <a:t> ja </a:t>
            </a:r>
            <a:r>
              <a:rPr lang="fi-FI" sz="1500" u="sng" dirty="0">
                <a:solidFill>
                  <a:prstClr val="black"/>
                </a:solidFill>
              </a:rPr>
              <a:t>kunnioita</a:t>
            </a:r>
            <a:r>
              <a:rPr lang="fi-FI" sz="1500" dirty="0">
                <a:solidFill>
                  <a:prstClr val="black"/>
                </a:solidFill>
              </a:rPr>
              <a:t> toisia sekä luottamuksen ilmapiiriä. </a:t>
            </a:r>
          </a:p>
          <a:p>
            <a:pPr lvl="0"/>
            <a:endParaRPr lang="fi-FI" sz="1500" dirty="0">
              <a:solidFill>
                <a:prstClr val="black"/>
              </a:solidFill>
            </a:endParaRPr>
          </a:p>
          <a:p>
            <a:pPr lvl="0"/>
            <a:r>
              <a:rPr lang="fi-FI" sz="1500" dirty="0">
                <a:solidFill>
                  <a:prstClr val="black"/>
                </a:solidFill>
              </a:rPr>
              <a:t>6. </a:t>
            </a:r>
            <a:r>
              <a:rPr lang="fi-FI" sz="1500" u="sng" dirty="0">
                <a:solidFill>
                  <a:prstClr val="black"/>
                </a:solidFill>
              </a:rPr>
              <a:t>Etsi ja kokoa</a:t>
            </a:r>
            <a:r>
              <a:rPr lang="fi-FI" sz="1500" dirty="0">
                <a:solidFill>
                  <a:prstClr val="black"/>
                </a:solidFill>
              </a:rPr>
              <a:t>. Anna tilaa keskeneräisyydelle ja työstä rohkeasti esiin tulevia ristiriitoja ja etsi piiloon jääneitä asioita.. </a:t>
            </a:r>
          </a:p>
          <a:p>
            <a:pPr lvl="0"/>
            <a:endParaRPr lang="fi-FI" sz="1500" dirty="0">
              <a:solidFill>
                <a:srgbClr val="E8114B"/>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 </a:t>
            </a:r>
          </a:p>
        </p:txBody>
      </p:sp>
    </p:spTree>
    <p:extLst>
      <p:ext uri="{BB962C8B-B14F-4D97-AF65-F5344CB8AC3E}">
        <p14:creationId xmlns:p14="http://schemas.microsoft.com/office/powerpoint/2010/main" val="3562804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Bef>
                <a:spcPts val="0"/>
              </a:spcBef>
              <a:spcAft>
                <a:spcPts val="0"/>
              </a:spcAft>
              <a:buNone/>
            </a:pPr>
            <a:r>
              <a:rPr lang="fi-FI" sz="1800" b="1" dirty="0">
                <a:solidFill>
                  <a:schemeClr val="bg1"/>
                </a:solidFill>
                <a:latin typeface="+mj-lt"/>
              </a:rPr>
              <a:t>Pelisäännöt ja luottamus (2/2)</a:t>
            </a:r>
          </a:p>
          <a:p>
            <a:pPr marL="0" indent="0" fontAlgn="auto">
              <a:spcBef>
                <a:spcPts val="0"/>
              </a:spcBef>
              <a:spcAft>
                <a:spcPts val="0"/>
              </a:spcAft>
              <a:buNone/>
            </a:pPr>
            <a:endParaRPr lang="fi-FI" sz="1500" dirty="0">
              <a:solidFill>
                <a:schemeClr val="bg1"/>
              </a:solidFill>
            </a:endParaRPr>
          </a:p>
          <a:p>
            <a:pPr marL="0" indent="0" fontAlgn="auto">
              <a:spcBef>
                <a:spcPts val="0"/>
              </a:spcBef>
              <a:spcAft>
                <a:spcPts val="0"/>
              </a:spcAft>
              <a:buNone/>
            </a:pPr>
            <a:r>
              <a:rPr lang="fi-FI" sz="1600" dirty="0">
                <a:solidFill>
                  <a:schemeClr val="bg1"/>
                </a:solidFill>
              </a:rPr>
              <a:t>Sovitaan nyt keskustelun luottamuksellisuudesta. Toiveena on, että jatkatte nyt käynnistyvää keskustelua tämän tilaisuuden jälkeenkin ja toivon, että jatkatte sitä niin, ettei kommenteista tai sitaateista voi tunnistaa ketään yksittäistä keskustelijaa. Sopiiko tämä kaikille? </a:t>
            </a:r>
          </a:p>
          <a:p>
            <a:pPr marL="0" indent="0" fontAlgn="auto">
              <a:spcBef>
                <a:spcPts val="0"/>
              </a:spcBef>
              <a:spcAft>
                <a:spcPts val="0"/>
              </a:spcAft>
              <a:buNone/>
            </a:pPr>
            <a:endParaRPr lang="fi-FI" sz="1600" dirty="0">
              <a:solidFill>
                <a:schemeClr val="bg1"/>
              </a:solidFill>
            </a:endParaRPr>
          </a:p>
          <a:p>
            <a:pPr marL="0" indent="0" fontAlgn="auto">
              <a:spcBef>
                <a:spcPts val="0"/>
              </a:spcBef>
              <a:spcAft>
                <a:spcPts val="0"/>
              </a:spcAft>
              <a:buNone/>
            </a:pPr>
            <a:r>
              <a:rPr lang="fi-FI" sz="1600" i="1" dirty="0">
                <a:solidFill>
                  <a:schemeClr val="bg1"/>
                </a:solidFill>
              </a:rPr>
              <a:t>Kuittaus tähän kaikilta. </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a:t>
            </a:r>
            <a:r>
              <a:rPr lang="fi-FI" sz="1500" b="1" u="sng" dirty="0">
                <a:solidFill>
                  <a:prstClr val="black"/>
                </a:solidFill>
              </a:rPr>
              <a:t>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91262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Esittäytyminen</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fi-FI" sz="1600" dirty="0">
                <a:solidFill>
                  <a:prstClr val="white"/>
                </a:solidFill>
                <a:cs typeface="+mn-cs"/>
              </a:rPr>
              <a:t>Tehdään nyt tiivis esittäytymiskierros. Nimi ja mistä olet riittää.</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a:t>
            </a:r>
            <a:r>
              <a:rPr lang="fi-FI" sz="1600" i="1" dirty="0">
                <a:solidFill>
                  <a:prstClr val="white"/>
                </a:solidFill>
                <a:cs typeface="+mn-cs"/>
              </a:rPr>
              <a:t>Voit sanoa: </a:t>
            </a:r>
            <a:r>
              <a:rPr lang="fi-FI" sz="1600" dirty="0">
                <a:solidFill>
                  <a:prstClr val="white"/>
                </a:solidFill>
                <a:cs typeface="+mn-cs"/>
              </a:rPr>
              <a:t>Ei käytetä tähän kuin hetki, niin ehdimme kunnolla keskustella varsinaisesta aiheesta.)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Aloitetaan tästä, ole hyvä.</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a:t>
            </a:r>
            <a:r>
              <a:rPr lang="fi-FI" sz="1500" b="1" u="sng" dirty="0">
                <a:solidFill>
                  <a:prstClr val="black"/>
                </a:solidFill>
              </a:rPr>
              <a:t>Esittäytyminen</a:t>
            </a:r>
            <a:r>
              <a:rPr lang="fi-FI" sz="1500" dirty="0">
                <a:solidFill>
                  <a:prstClr val="black"/>
                </a:solidFill>
              </a:rPr>
              <a:t>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2409236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Alustus</a:t>
            </a:r>
            <a:endParaRPr lang="fi-FI" sz="1800" i="1" dirty="0">
              <a:solidFill>
                <a:prstClr val="white"/>
              </a:solidFill>
              <a:latin typeface="Cambria"/>
              <a:cs typeface="+mn-cs"/>
            </a:endParaRPr>
          </a:p>
          <a:p>
            <a:pPr marL="0" lvl="0" indent="0" defTabSz="914400">
              <a:spcBef>
                <a:spcPts val="0"/>
              </a:spcBef>
              <a:buNone/>
            </a:pPr>
            <a:endParaRPr lang="fi-FI" sz="1600" i="1" dirty="0">
              <a:solidFill>
                <a:prstClr val="white"/>
              </a:solidFill>
              <a:cs typeface="+mn-cs"/>
            </a:endParaRPr>
          </a:p>
          <a:p>
            <a:pPr marL="0" lvl="0" indent="0" defTabSz="914400">
              <a:spcBef>
                <a:spcPts val="0"/>
              </a:spcBef>
              <a:buNone/>
            </a:pPr>
            <a:r>
              <a:rPr lang="fi-FI" sz="1600" i="1" dirty="0" err="1">
                <a:solidFill>
                  <a:prstClr val="white"/>
                </a:solidFill>
                <a:cs typeface="+mn-cs"/>
              </a:rPr>
              <a:t>Hyödynna</a:t>
            </a:r>
            <a:r>
              <a:rPr lang="fi-FI" sz="1600" i="1" dirty="0">
                <a:solidFill>
                  <a:prstClr val="white"/>
                </a:solidFill>
                <a:cs typeface="+mn-cs"/>
              </a:rPr>
              <a:t>̈ alustukseen </a:t>
            </a:r>
            <a:r>
              <a:rPr lang="fi-FI" sz="1600" i="1" dirty="0" err="1">
                <a:solidFill>
                  <a:schemeClr val="bg1"/>
                </a:solidFill>
                <a:cs typeface="+mn-cs"/>
                <a:hlinkClick r:id="rId2">
                  <a:extLst>
                    <a:ext uri="{A12FA001-AC4F-418D-AE19-62706E023703}">
                      <ahyp:hlinkClr xmlns:ahyp="http://schemas.microsoft.com/office/drawing/2018/hyperlinkcolor" val="tx"/>
                    </a:ext>
                  </a:extLst>
                </a:hlinkClick>
              </a:rPr>
              <a:t>täta</a:t>
            </a:r>
            <a:r>
              <a:rPr lang="fi-FI" sz="1600" i="1" dirty="0">
                <a:solidFill>
                  <a:schemeClr val="bg1"/>
                </a:solidFill>
                <a:cs typeface="+mn-cs"/>
                <a:hlinkClick r:id="rId2">
                  <a:extLst>
                    <a:ext uri="{A12FA001-AC4F-418D-AE19-62706E023703}">
                      <ahyp:hlinkClr xmlns:ahyp="http://schemas.microsoft.com/office/drawing/2018/hyperlinkcolor" val="tx"/>
                    </a:ext>
                  </a:extLst>
                </a:hlinkClick>
              </a:rPr>
              <a:t>̈ videota</a:t>
            </a:r>
            <a:r>
              <a:rPr lang="fi-FI" sz="1600" i="1" dirty="0">
                <a:solidFill>
                  <a:prstClr val="white"/>
                </a:solidFill>
                <a:cs typeface="+mn-cs"/>
              </a:rPr>
              <a:t>. Jos järjestät verkkokeskustelun, suosittelemme jakamaan videolinkin osallistujille </a:t>
            </a:r>
            <a:r>
              <a:rPr lang="fi-FI" sz="1600" i="1" dirty="0" err="1">
                <a:solidFill>
                  <a:prstClr val="white"/>
                </a:solidFill>
                <a:cs typeface="+mn-cs"/>
              </a:rPr>
              <a:t>chatissa</a:t>
            </a:r>
            <a:r>
              <a:rPr lang="fi-FI" sz="1600" i="1" dirty="0">
                <a:solidFill>
                  <a:prstClr val="white"/>
                </a:solidFill>
                <a:cs typeface="+mn-cs"/>
              </a:rPr>
              <a:t>, jotta kukin voi katsoa sen itsenäisesti teknisten ongelmien välttämiseksi.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b="1" dirty="0">
                <a:solidFill>
                  <a:prstClr val="white"/>
                </a:solidFill>
                <a:cs typeface="+mn-cs"/>
              </a:rPr>
              <a:t>Katsotaan seuraavaksi 3 minuutin alustus maahanmuuttodialogeista ja niiden tavoitteista.</a:t>
            </a:r>
            <a:endParaRPr lang="fi-FI" sz="1600" dirty="0">
              <a:solidFill>
                <a:prstClr val="white"/>
              </a:solidFill>
              <a:cs typeface="+mn-cs"/>
            </a:endParaRPr>
          </a:p>
          <a:p>
            <a:pPr marL="0" lvl="0" indent="0" defTabSz="914400">
              <a:spcBef>
                <a:spcPts val="0"/>
              </a:spcBef>
              <a:buNone/>
            </a:pPr>
            <a:endParaRPr lang="fi-FI" sz="1600" i="1" dirty="0">
              <a:solidFill>
                <a:prstClr val="white"/>
              </a:solidFill>
              <a:cs typeface="+mn-cs"/>
            </a:endParaRPr>
          </a:p>
          <a:p>
            <a:pPr marL="0" lvl="0" indent="0" defTabSz="914400">
              <a:spcBef>
                <a:spcPts val="0"/>
              </a:spcBef>
              <a:buNone/>
            </a:pPr>
            <a:r>
              <a:rPr lang="fi-FI" sz="1600" i="1" dirty="0">
                <a:solidFill>
                  <a:prstClr val="white"/>
                </a:solidFill>
                <a:cs typeface="+mn-cs"/>
              </a:rPr>
              <a:t>Fasilitaattorina voit myös alustaa aihetta itse ja </a:t>
            </a:r>
            <a:r>
              <a:rPr lang="fi-FI" sz="1600" i="1" dirty="0" err="1">
                <a:solidFill>
                  <a:prstClr val="white"/>
                </a:solidFill>
                <a:cs typeface="+mn-cs"/>
              </a:rPr>
              <a:t>räätälöida</a:t>
            </a:r>
            <a:r>
              <a:rPr lang="fi-FI" sz="1600" i="1" dirty="0">
                <a:solidFill>
                  <a:prstClr val="white"/>
                </a:solidFill>
                <a:cs typeface="+mn-cs"/>
              </a:rPr>
              <a:t>̈ sisältöä keskusteluusi sopivaksi.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i="1" dirty="0">
                <a:solidFill>
                  <a:prstClr val="white"/>
                </a:solidFill>
                <a:cs typeface="+mn-cs"/>
              </a:rPr>
              <a:t>Voit myös hyödyntää̈ alustuksessa ajankohtaista uutista, artikkelia, tilannekuvaa, kokemusta tai tutkimusta liittyen aiheeseen.</a:t>
            </a:r>
            <a:endParaRPr lang="fi-FI" sz="16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t>
            </a:r>
            <a:r>
              <a:rPr lang="fi-FI" sz="1500" b="1" u="sng" dirty="0">
                <a:solidFill>
                  <a:prstClr val="black"/>
                </a:solidFill>
              </a:rPr>
              <a:t>Alustus </a:t>
            </a:r>
          </a:p>
          <a:p>
            <a:pPr lvl="0"/>
            <a:r>
              <a:rPr lang="fi-FI" sz="1500" b="1" dirty="0">
                <a:solidFill>
                  <a:prstClr val="black"/>
                </a:solidFill>
              </a:rPr>
              <a:t>40 	12.20	</a:t>
            </a:r>
            <a:r>
              <a:rPr lang="fi-FI" sz="1500" dirty="0">
                <a:solidFill>
                  <a:prstClr val="black"/>
                </a:solidFill>
              </a:rPr>
              <a:t>	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33549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fi-FI" sz="1800" b="1" dirty="0">
                <a:solidFill>
                  <a:prstClr val="white"/>
                </a:solidFill>
                <a:latin typeface="Cambria"/>
                <a:cs typeface="+mn-cs"/>
              </a:rPr>
              <a:t>Käynnistys pariporinana (1/2)</a:t>
            </a:r>
            <a:endParaRPr lang="fi-FI" sz="1800" dirty="0">
              <a:solidFill>
                <a:prstClr val="white"/>
              </a:solidFill>
              <a:latin typeface="Cambria"/>
              <a:cs typeface="+mn-cs"/>
            </a:endParaRP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fi-FI" sz="1600" i="1" dirty="0">
                <a:solidFill>
                  <a:prstClr val="white"/>
                </a:solidFill>
                <a:cs typeface="+mn-cs"/>
              </a:rPr>
              <a:t>Jaa ryhmä pareiksi</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Aloitetaan keskustelu pari-/kolmikkokeskusteluilla.  Keskustelkaa muutama minuutti keskenänne </a:t>
            </a:r>
            <a:r>
              <a:rPr lang="fi-FI" sz="1600" b="1" dirty="0">
                <a:solidFill>
                  <a:prstClr val="white"/>
                </a:solidFill>
                <a:cs typeface="+mn-cs"/>
              </a:rPr>
              <a:t>aloituskysymyksestä</a:t>
            </a:r>
            <a:r>
              <a:rPr lang="fi-FI" sz="1600" i="1" dirty="0">
                <a:solidFill>
                  <a:prstClr val="white"/>
                </a:solidFill>
                <a:cs typeface="+mn-cs"/>
              </a:rPr>
              <a:t>.</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Parikeskustelujen jälkeen jatketaan yhteistä keskustelua.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dirty="0">
                <a:solidFill>
                  <a:prstClr val="white"/>
                </a:solidFill>
                <a:cs typeface="+mn-cs"/>
              </a:rPr>
              <a:t>(</a:t>
            </a:r>
            <a:r>
              <a:rPr lang="fi-FI" sz="1600" i="1" dirty="0">
                <a:solidFill>
                  <a:prstClr val="white"/>
                </a:solidFill>
                <a:cs typeface="+mn-cs"/>
              </a:rPr>
              <a:t>Etäkeskustelussa voit sanoa:</a:t>
            </a:r>
            <a:r>
              <a:rPr lang="fi-FI" sz="1600" dirty="0">
                <a:solidFill>
                  <a:prstClr val="white"/>
                </a:solidFill>
                <a:cs typeface="+mn-cs"/>
              </a:rPr>
              <a:t> Yksi pari aloittaa, noin 3–5 min ja seuraava jatkaa, jne. Laittakaa te muut kamera pois päältä, niin voitte keskittyä kuunteluun. Otetaan ensin XX ja XX. Muut voitte kirjata herääviä kysymyksiä tai ajatuksia itsellenne ylös.)</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fi-FI" sz="1600" i="1" dirty="0">
                <a:solidFill>
                  <a:prstClr val="white"/>
                </a:solidFill>
                <a:cs typeface="+mn-cs"/>
              </a:rPr>
              <a:t>Aloituskysymyksenä esim.</a:t>
            </a:r>
            <a:r>
              <a:rPr lang="fi-FI" sz="1600" dirty="0">
                <a:solidFill>
                  <a:prstClr val="white"/>
                </a:solidFill>
                <a:cs typeface="+mn-cs"/>
              </a:rPr>
              <a:t>: Kertokaa parillenne…</a:t>
            </a:r>
          </a:p>
          <a:p>
            <a:pPr marL="0" lvl="0" indent="0" defTabSz="914400">
              <a:spcBef>
                <a:spcPts val="0"/>
              </a:spcBef>
              <a:buNone/>
            </a:pPr>
            <a:endParaRPr lang="fi-FI" sz="1600" b="1" dirty="0">
              <a:solidFill>
                <a:prstClr val="white"/>
              </a:solidFill>
              <a:cs typeface="+mn-cs"/>
            </a:endParaRPr>
          </a:p>
          <a:p>
            <a:pPr defTabSz="914400">
              <a:spcBef>
                <a:spcPts val="0"/>
              </a:spcBef>
            </a:pPr>
            <a:r>
              <a:rPr lang="fi-FI" sz="1600" b="1" dirty="0">
                <a:solidFill>
                  <a:prstClr val="white"/>
                </a:solidFill>
                <a:cs typeface="+mn-cs"/>
              </a:rPr>
              <a:t>Mitä omakohtaisia kokemuksia (päivän aihe) </a:t>
            </a:r>
            <a:br>
              <a:rPr lang="fi-FI" sz="1600" b="1" dirty="0">
                <a:solidFill>
                  <a:prstClr val="white"/>
                </a:solidFill>
                <a:cs typeface="+mn-cs"/>
              </a:rPr>
            </a:br>
            <a:r>
              <a:rPr lang="fi-FI" sz="1600" b="1" dirty="0">
                <a:solidFill>
                  <a:prstClr val="white"/>
                </a:solidFill>
                <a:cs typeface="+mn-cs"/>
              </a:rPr>
              <a:t>teissä herättää?</a:t>
            </a:r>
          </a:p>
          <a:p>
            <a:pPr marL="0" indent="0" defTabSz="914400">
              <a:spcBef>
                <a:spcPts val="0"/>
              </a:spcBef>
              <a:buNone/>
            </a:pPr>
            <a:endParaRPr lang="fi-FI" sz="1600" b="1" dirty="0">
              <a:solidFill>
                <a:prstClr val="white"/>
              </a:solidFill>
              <a:cs typeface="+mn-cs"/>
            </a:endParaRPr>
          </a:p>
          <a:p>
            <a:pPr marL="0" lvl="0" indent="0" defTabSz="914400">
              <a:spcBef>
                <a:spcPts val="0"/>
              </a:spcBef>
              <a:buNone/>
            </a:pPr>
            <a:endParaRPr lang="fi-FI" sz="15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fi-FI" sz="1500" i="1" dirty="0">
                <a:solidFill>
                  <a:prstClr val="black"/>
                </a:solidFill>
              </a:rPr>
              <a:t>Minuutit	Aloituskellonaika	Osio</a:t>
            </a:r>
          </a:p>
          <a:p>
            <a:pPr lvl="0"/>
            <a:endParaRPr lang="fi-FI" sz="1500" i="1" dirty="0">
              <a:solidFill>
                <a:prstClr val="black"/>
              </a:solidFill>
            </a:endParaRPr>
          </a:p>
          <a:p>
            <a:pPr lvl="0"/>
            <a:r>
              <a:rPr lang="fi-FI" sz="1500" b="1" dirty="0">
                <a:solidFill>
                  <a:prstClr val="black"/>
                </a:solidFill>
              </a:rPr>
              <a:t>5 	12.00</a:t>
            </a:r>
            <a:r>
              <a:rPr lang="fi-FI" sz="1500" dirty="0">
                <a:solidFill>
                  <a:prstClr val="black"/>
                </a:solidFill>
              </a:rPr>
              <a:t>	</a:t>
            </a:r>
            <a:r>
              <a:rPr lang="fi-FI" sz="1500" b="1" dirty="0">
                <a:solidFill>
                  <a:prstClr val="black"/>
                </a:solidFill>
              </a:rPr>
              <a:t>	</a:t>
            </a:r>
            <a:r>
              <a:rPr lang="fi-FI" sz="1500" dirty="0">
                <a:solidFill>
                  <a:prstClr val="black"/>
                </a:solidFill>
              </a:rPr>
              <a:t>Aloitus </a:t>
            </a:r>
          </a:p>
          <a:p>
            <a:pPr lvl="0"/>
            <a:r>
              <a:rPr lang="fi-FI" sz="1500" b="1" dirty="0">
                <a:solidFill>
                  <a:prstClr val="black"/>
                </a:solidFill>
              </a:rPr>
              <a:t>5	12.05</a:t>
            </a:r>
            <a:r>
              <a:rPr lang="fi-FI" sz="1500" dirty="0">
                <a:solidFill>
                  <a:prstClr val="black"/>
                </a:solidFill>
              </a:rPr>
              <a:t>		Pelisäännöt ja luottamus </a:t>
            </a:r>
          </a:p>
          <a:p>
            <a:pPr lvl="0"/>
            <a:r>
              <a:rPr lang="fi-FI" sz="1500" b="1" dirty="0">
                <a:solidFill>
                  <a:prstClr val="black"/>
                </a:solidFill>
              </a:rPr>
              <a:t>5	12.10</a:t>
            </a:r>
            <a:r>
              <a:rPr lang="fi-FI" sz="1500" dirty="0">
                <a:solidFill>
                  <a:prstClr val="black"/>
                </a:solidFill>
              </a:rPr>
              <a:t>		Esittäytyminen </a:t>
            </a:r>
          </a:p>
          <a:p>
            <a:pPr lvl="0"/>
            <a:r>
              <a:rPr lang="fi-FI" sz="1500" b="1" dirty="0">
                <a:solidFill>
                  <a:prstClr val="black"/>
                </a:solidFill>
              </a:rPr>
              <a:t>5 	12.15</a:t>
            </a:r>
            <a:r>
              <a:rPr lang="fi-FI" sz="1500" dirty="0">
                <a:solidFill>
                  <a:prstClr val="black"/>
                </a:solidFill>
              </a:rPr>
              <a:t>		Alustus </a:t>
            </a:r>
          </a:p>
          <a:p>
            <a:pPr lvl="0"/>
            <a:r>
              <a:rPr lang="fi-FI" sz="1500" b="1" dirty="0">
                <a:solidFill>
                  <a:prstClr val="black"/>
                </a:solidFill>
              </a:rPr>
              <a:t>40 	12.20	</a:t>
            </a:r>
            <a:r>
              <a:rPr lang="fi-FI" sz="1500" dirty="0">
                <a:solidFill>
                  <a:prstClr val="black"/>
                </a:solidFill>
              </a:rPr>
              <a:t>	</a:t>
            </a:r>
            <a:r>
              <a:rPr lang="fi-FI" sz="1500" b="1" u="sng" dirty="0">
                <a:solidFill>
                  <a:prstClr val="black"/>
                </a:solidFill>
              </a:rPr>
              <a:t>Käynnistys pariporinana </a:t>
            </a:r>
          </a:p>
          <a:p>
            <a:pPr lvl="0"/>
            <a:r>
              <a:rPr lang="fi-FI" sz="1500" b="1" dirty="0">
                <a:solidFill>
                  <a:prstClr val="black"/>
                </a:solidFill>
              </a:rPr>
              <a:t>45	13.00	</a:t>
            </a:r>
            <a:r>
              <a:rPr lang="fi-FI" sz="1500" dirty="0">
                <a:solidFill>
                  <a:prstClr val="black"/>
                </a:solidFill>
              </a:rPr>
              <a:t>	Keskustelun syventäminen  </a:t>
            </a:r>
          </a:p>
          <a:p>
            <a:pPr lvl="0"/>
            <a:r>
              <a:rPr lang="fi-FI" sz="1500" b="1" dirty="0">
                <a:solidFill>
                  <a:prstClr val="black"/>
                </a:solidFill>
              </a:rPr>
              <a:t>3 	13.45</a:t>
            </a:r>
            <a:r>
              <a:rPr lang="fi-FI" sz="1500" dirty="0">
                <a:solidFill>
                  <a:prstClr val="black"/>
                </a:solidFill>
              </a:rPr>
              <a:t>		Yhteenvetoa yksin </a:t>
            </a:r>
          </a:p>
          <a:p>
            <a:pPr lvl="0"/>
            <a:r>
              <a:rPr lang="fi-FI" sz="1500" b="1" dirty="0">
                <a:solidFill>
                  <a:prstClr val="black"/>
                </a:solidFill>
              </a:rPr>
              <a:t>10	13.48	</a:t>
            </a:r>
            <a:r>
              <a:rPr lang="fi-FI" sz="1500" dirty="0">
                <a:solidFill>
                  <a:prstClr val="black"/>
                </a:solidFill>
              </a:rPr>
              <a:t>	Lyhyt purku </a:t>
            </a:r>
          </a:p>
          <a:p>
            <a:pPr lvl="0"/>
            <a:r>
              <a:rPr lang="fi-FI" sz="1500" b="1" dirty="0">
                <a:solidFill>
                  <a:prstClr val="black"/>
                </a:solidFill>
              </a:rPr>
              <a:t>2	13.58	</a:t>
            </a:r>
            <a:r>
              <a:rPr lang="fi-FI" sz="1500" dirty="0">
                <a:solidFill>
                  <a:prstClr val="black"/>
                </a:solidFill>
              </a:rPr>
              <a:t>	Kiitos </a:t>
            </a:r>
          </a:p>
          <a:p>
            <a:pPr lvl="0"/>
            <a:r>
              <a:rPr lang="fi-FI" sz="1500" b="1" dirty="0">
                <a:solidFill>
                  <a:prstClr val="black"/>
                </a:solidFill>
              </a:rPr>
              <a:t>0	14.00  		</a:t>
            </a:r>
            <a:r>
              <a:rPr lang="fi-FI" sz="1500" dirty="0">
                <a:solidFill>
                  <a:prstClr val="black"/>
                </a:solidFill>
              </a:rPr>
              <a:t>Lopetus </a:t>
            </a:r>
          </a:p>
          <a:p>
            <a:pPr lvl="0"/>
            <a:endParaRPr lang="fi-FI" sz="1500" dirty="0">
              <a:solidFill>
                <a:prstClr val="black"/>
              </a:solidFill>
            </a:endParaRPr>
          </a:p>
          <a:p>
            <a:pPr lvl="0"/>
            <a:r>
              <a:rPr lang="fi-FI" sz="1500" dirty="0">
                <a:solidFill>
                  <a:prstClr val="black"/>
                </a:solidFill>
              </a:rPr>
              <a:t>Perusfontti – sano esimerkiksi näin </a:t>
            </a:r>
          </a:p>
          <a:p>
            <a:pPr lvl="0"/>
            <a:r>
              <a:rPr lang="fi-FI" sz="1500" i="1" dirty="0">
                <a:solidFill>
                  <a:prstClr val="black"/>
                </a:solidFill>
              </a:rPr>
              <a:t>Kursivoitu fontti </a:t>
            </a:r>
            <a:r>
              <a:rPr lang="fi-FI" sz="1500" dirty="0">
                <a:solidFill>
                  <a:prstClr val="black"/>
                </a:solidFill>
              </a:rPr>
              <a:t>–</a:t>
            </a:r>
            <a:r>
              <a:rPr lang="fi-FI" sz="1500" i="1" dirty="0">
                <a:solidFill>
                  <a:prstClr val="black"/>
                </a:solidFill>
              </a:rPr>
              <a:t> vetäjälle apua keskusteluun </a:t>
            </a:r>
          </a:p>
          <a:p>
            <a:pPr lvl="0"/>
            <a:r>
              <a:rPr lang="fi-FI" sz="1500" b="1" dirty="0">
                <a:solidFill>
                  <a:prstClr val="black"/>
                </a:solidFill>
              </a:rPr>
              <a:t>Lihavoituna</a:t>
            </a:r>
            <a:r>
              <a:rPr lang="fi-FI" sz="1500" dirty="0">
                <a:solidFill>
                  <a:prstClr val="black"/>
                </a:solidFill>
              </a:rPr>
              <a:t> – muuta tarpeen mukaan</a:t>
            </a:r>
          </a:p>
        </p:txBody>
      </p:sp>
    </p:spTree>
    <p:extLst>
      <p:ext uri="{BB962C8B-B14F-4D97-AF65-F5344CB8AC3E}">
        <p14:creationId xmlns:p14="http://schemas.microsoft.com/office/powerpoint/2010/main" val="1628250647"/>
      </p:ext>
    </p:extLst>
  </p:cSld>
  <p:clrMapOvr>
    <a:masterClrMapping/>
  </p:clrMapOvr>
</p:sld>
</file>

<file path=ppt/theme/theme1.xml><?xml version="1.0" encoding="utf-8"?>
<a:theme xmlns:a="http://schemas.openxmlformats.org/drawingml/2006/main" name="SM_powerpoint-ruska">
  <a:themeElements>
    <a:clrScheme name="Sisäministeriö">
      <a:dk1>
        <a:sysClr val="windowText" lastClr="000000"/>
      </a:dk1>
      <a:lt1>
        <a:sysClr val="window" lastClr="FFFFFF"/>
      </a:lt1>
      <a:dk2>
        <a:srgbClr val="142D55"/>
      </a:dk2>
      <a:lt2>
        <a:srgbClr val="E7E6E6"/>
      </a:lt2>
      <a:accent1>
        <a:srgbClr val="142D55"/>
      </a:accent1>
      <a:accent2>
        <a:srgbClr val="829BD7"/>
      </a:accent2>
      <a:accent3>
        <a:srgbClr val="D25532"/>
      </a:accent3>
      <a:accent4>
        <a:srgbClr val="F59B69"/>
      </a:accent4>
      <a:accent5>
        <a:srgbClr val="355550"/>
      </a:accent5>
      <a:accent6>
        <a:srgbClr val="C3DCDC"/>
      </a:accent6>
      <a:hlink>
        <a:srgbClr val="0563C1"/>
      </a:hlink>
      <a:folHlink>
        <a:srgbClr val="954F72"/>
      </a:folHlink>
    </a:clrScheme>
    <a:fontScheme name="Bob">
      <a:majorFont>
        <a:latin typeface="Cambr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2553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5875"/>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Esitys23" id="{69C7DB45-19FF-CC4D-A900-DB39826D94D2}" vid="{F63D0467-2B98-9742-9BFB-4200C40B0CE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SM_powerpoint-ruska_v2019-09-25</Template>
  <TotalTime>0</TotalTime>
  <Words>2235</Words>
  <Application>Microsoft Office PowerPoint</Application>
  <PresentationFormat>Laajakuva</PresentationFormat>
  <Paragraphs>331</Paragraphs>
  <Slides>15</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15</vt:i4>
      </vt:variant>
    </vt:vector>
  </HeadingPairs>
  <TitlesOfParts>
    <vt:vector size="22" baseType="lpstr">
      <vt:lpstr>Arial</vt:lpstr>
      <vt:lpstr>Calibri</vt:lpstr>
      <vt:lpstr>Cambria</vt:lpstr>
      <vt:lpstr>Georgia</vt:lpstr>
      <vt:lpstr>Lucida Grande</vt:lpstr>
      <vt:lpstr>Wingdings</vt:lpstr>
      <vt:lpstr>SM_powerpoint-ruska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2022-09-14T16:29:59Z</dcterms:created>
  <dcterms:modified xsi:type="dcterms:W3CDTF">2022-09-14T16:30:09Z</dcterms:modified>
</cp:coreProperties>
</file>