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8"/>
  </p:notesMasterIdLst>
  <p:sldIdLst>
    <p:sldId id="348" r:id="rId2"/>
    <p:sldId id="339" r:id="rId3"/>
    <p:sldId id="340" r:id="rId4"/>
    <p:sldId id="280" r:id="rId5"/>
    <p:sldId id="329" r:id="rId6"/>
    <p:sldId id="341" r:id="rId7"/>
    <p:sldId id="330" r:id="rId8"/>
    <p:sldId id="342" r:id="rId9"/>
    <p:sldId id="343" r:id="rId10"/>
    <p:sldId id="344" r:id="rId11"/>
    <p:sldId id="345" r:id="rId12"/>
    <p:sldId id="346" r:id="rId13"/>
    <p:sldId id="347" r:id="rId14"/>
    <p:sldId id="270" r:id="rId15"/>
    <p:sldId id="271" r:id="rId16"/>
    <p:sldId id="269" r:id="rId17"/>
  </p:sldIdLst>
  <p:sldSz cx="12192000" cy="6858000"/>
  <p:notesSz cx="6797675" cy="99250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32"/>
    <a:srgbClr val="142D55"/>
    <a:srgbClr val="779FD0"/>
    <a:srgbClr val="839ACF"/>
    <a:srgbClr val="FFFFFF"/>
    <a:srgbClr val="BE3246"/>
    <a:srgbClr val="355550"/>
    <a:srgbClr val="F5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mincore.root\SMI$\DFS004\Projekti\smihkigumaaosa\Maahanmuuttodialogit\infodiat\ty&#246;llisyystilast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mincore.root\SMI$\DFS004\Projekti\smihkigumaaosa\Maahanmuuttodialogit\infodiat\&#228;&#228;nestysaktiivisuu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v-SE" sz="2000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2000" b="1" i="0" baseline="0" noProof="0" dirty="0">
                <a:solidFill>
                  <a:schemeClr val="tx1"/>
                </a:solidFill>
                <a:effectLst/>
              </a:rPr>
              <a:t>Utländska medborgare i Finland 1990–2021</a:t>
            </a:r>
            <a:endParaRPr lang="sv-SE" sz="2000" noProof="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2000" b="0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Ulkomaan kansalaiset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76200">
              <a:noFill/>
            </a:ln>
            <a:effectLst/>
          </c:spPr>
          <c:invertIfNegative val="0"/>
          <c:cat>
            <c:strRef>
              <c:f>Taul1!$A$2:$A$33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strCache>
            </c:strRef>
          </c:cat>
          <c:val>
            <c:numRef>
              <c:f>Taul1!$B$2:$B$33</c:f>
              <c:numCache>
                <c:formatCode>#,##0</c:formatCode>
                <c:ptCount val="32"/>
                <c:pt idx="0">
                  <c:v>26255</c:v>
                </c:pt>
                <c:pt idx="1">
                  <c:v>37579</c:v>
                </c:pt>
                <c:pt idx="2">
                  <c:v>46250</c:v>
                </c:pt>
                <c:pt idx="3">
                  <c:v>55587</c:v>
                </c:pt>
                <c:pt idx="4">
                  <c:v>62012</c:v>
                </c:pt>
                <c:pt idx="5">
                  <c:v>68566</c:v>
                </c:pt>
                <c:pt idx="6">
                  <c:v>73754</c:v>
                </c:pt>
                <c:pt idx="7">
                  <c:v>80600</c:v>
                </c:pt>
                <c:pt idx="8">
                  <c:v>85060</c:v>
                </c:pt>
                <c:pt idx="9">
                  <c:v>87680</c:v>
                </c:pt>
                <c:pt idx="10">
                  <c:v>91074</c:v>
                </c:pt>
                <c:pt idx="11">
                  <c:v>98577</c:v>
                </c:pt>
                <c:pt idx="12">
                  <c:v>103682</c:v>
                </c:pt>
                <c:pt idx="13">
                  <c:v>107003</c:v>
                </c:pt>
                <c:pt idx="14">
                  <c:v>108346</c:v>
                </c:pt>
                <c:pt idx="15">
                  <c:v>113852</c:v>
                </c:pt>
                <c:pt idx="16">
                  <c:v>121739</c:v>
                </c:pt>
                <c:pt idx="17">
                  <c:v>132708</c:v>
                </c:pt>
                <c:pt idx="18">
                  <c:v>143256</c:v>
                </c:pt>
                <c:pt idx="19">
                  <c:v>155705</c:v>
                </c:pt>
                <c:pt idx="20">
                  <c:v>167954</c:v>
                </c:pt>
                <c:pt idx="21">
                  <c:v>183133</c:v>
                </c:pt>
                <c:pt idx="22">
                  <c:v>195511</c:v>
                </c:pt>
                <c:pt idx="23">
                  <c:v>207511</c:v>
                </c:pt>
                <c:pt idx="24">
                  <c:v>219675</c:v>
                </c:pt>
                <c:pt idx="25">
                  <c:v>229765</c:v>
                </c:pt>
                <c:pt idx="26">
                  <c:v>243639</c:v>
                </c:pt>
                <c:pt idx="27">
                  <c:v>249452</c:v>
                </c:pt>
                <c:pt idx="28">
                  <c:v>257572</c:v>
                </c:pt>
                <c:pt idx="29">
                  <c:v>267629</c:v>
                </c:pt>
                <c:pt idx="30">
                  <c:v>278917</c:v>
                </c:pt>
                <c:pt idx="31">
                  <c:v>296000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1-4C1C-995B-B1F15FD5D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363712"/>
        <c:axId val="316351904"/>
      </c:barChart>
      <c:catAx>
        <c:axId val="3163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6351904"/>
        <c:crosses val="autoZero"/>
        <c:auto val="1"/>
        <c:lblAlgn val="ctr"/>
        <c:lblOffset val="100"/>
        <c:noMultiLvlLbl val="0"/>
      </c:catAx>
      <c:valAx>
        <c:axId val="316351904"/>
        <c:scaling>
          <c:orientation val="minMax"/>
          <c:max val="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1636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sv-SE" sz="2000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2000" b="1" i="0" baseline="0" noProof="0" dirty="0">
                <a:effectLst/>
              </a:rPr>
              <a:t>Första uppehållstillstånd </a:t>
            </a:r>
          </a:p>
          <a:p>
            <a:pPr algn="l">
              <a:defRPr lang="sv-SE" sz="2000" noProof="0">
                <a:solidFill>
                  <a:schemeClr val="tx1"/>
                </a:solidFill>
              </a:defRPr>
            </a:pPr>
            <a:r>
              <a:rPr lang="sv-SE" sz="2000" b="1" i="0" baseline="0" noProof="0" dirty="0">
                <a:effectLst/>
              </a:rPr>
              <a:t>i Finland 2021</a:t>
            </a:r>
            <a:endParaRPr lang="sv-SE" sz="2000" noProof="0" dirty="0">
              <a:effectLst/>
            </a:endParaRPr>
          </a:p>
        </c:rich>
      </c:tx>
      <c:layout>
        <c:manualLayout>
          <c:xMode val="edge"/>
          <c:yMode val="edge"/>
          <c:x val="9.4291349149852374E-3"/>
          <c:y val="0.14130035450629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lang="sv-SE" sz="2000" b="0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5382175491008392"/>
          <c:y val="6.7512109629803002E-2"/>
          <c:w val="0.43455906817617945"/>
          <c:h val="0.79675111854541503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Ensimmäiset oleskeluluvat Suomeen vuonna 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9F-4DA9-AE0C-41437257B9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9F-4DA9-AE0C-41437257B9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9F-4DA9-AE0C-41437257B9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9F-4DA9-AE0C-41437257B9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9F-4DA9-AE0C-41437257B9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F9F-4DA9-AE0C-41437257B9BC}"/>
              </c:ext>
            </c:extLst>
          </c:dPt>
          <c:dLbls>
            <c:dLbl>
              <c:idx val="0"/>
              <c:layout>
                <c:manualLayout>
                  <c:x val="8.299588054754875E-2"/>
                  <c:y val="-5.826658292183514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sv-SE" sz="1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noProof="0" dirty="0"/>
                      <a:t>Arbete
</a:t>
                    </a:r>
                    <a:fld id="{F0776146-E496-4172-8352-4497B4E2712A}" type="PERCENTAGE">
                      <a:rPr lang="en-US" baseline="0" noProof="0"/>
                      <a:pPr>
                        <a:defRPr lang="sv-SE" sz="1400" noProof="0">
                          <a:solidFill>
                            <a:schemeClr val="tx1"/>
                          </a:solidFill>
                        </a:defRPr>
                      </a:pPr>
                      <a:t>[PROSENTTI]</a:t>
                    </a:fld>
                    <a:endParaRPr lang="en-US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sv-SE" sz="1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9F-4DA9-AE0C-41437257B9BC}"/>
                </c:ext>
              </c:extLst>
            </c:dLbl>
            <c:dLbl>
              <c:idx val="1"/>
              <c:layout>
                <c:manualLayout>
                  <c:x val="-0.1042738716748144"/>
                  <c:y val="0.15543274035696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sv-SE" sz="1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 noProof="0" dirty="0">
                        <a:solidFill>
                          <a:schemeClr val="tx1"/>
                        </a:solidFill>
                      </a:rPr>
                      <a:t>Registrering av </a:t>
                    </a:r>
                  </a:p>
                  <a:p>
                    <a:pPr>
                      <a:defRPr lang="sv-SE" sz="1400" noProof="0">
                        <a:solidFill>
                          <a:schemeClr val="tx1"/>
                        </a:solidFill>
                      </a:defRPr>
                    </a:pPr>
                    <a:r>
                      <a:rPr lang="en-US" sz="1400" baseline="0" noProof="0" dirty="0">
                        <a:solidFill>
                          <a:schemeClr val="tx1"/>
                        </a:solidFill>
                      </a:rPr>
                      <a:t>EU-medborgare
</a:t>
                    </a:r>
                    <a:fld id="{BCD9855B-2C6E-4953-A107-759FD2B35271}" type="PERCENTAGE">
                      <a:rPr lang="en-US" sz="1400" baseline="0" noProof="0">
                        <a:solidFill>
                          <a:schemeClr val="tx1"/>
                        </a:solidFill>
                      </a:rPr>
                      <a:pPr>
                        <a:defRPr lang="sv-SE" sz="1400" noProof="0">
                          <a:solidFill>
                            <a:schemeClr val="tx1"/>
                          </a:solidFill>
                        </a:defRPr>
                      </a:pPr>
                      <a:t>[PROSENTTI]</a:t>
                    </a:fld>
                    <a:endParaRPr lang="en-US" sz="1400" baseline="0" noProof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sv-SE" sz="1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32470154391941"/>
                      <c:h val="0.195833985200287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9F-4DA9-AE0C-41437257B9BC}"/>
                </c:ext>
              </c:extLst>
            </c:dLbl>
            <c:dLbl>
              <c:idx val="2"/>
              <c:layout>
                <c:manualLayout>
                  <c:x val="-0.14366268395555032"/>
                  <c:y val="0.125150068676648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sv-SE" sz="1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noProof="0" dirty="0"/>
                      <a:t>Internationellt skydd
</a:t>
                    </a:r>
                    <a:fld id="{6A136A5C-AC89-4FA7-82D3-63B08EBB65B7}" type="PERCENTAGE">
                      <a:rPr lang="en-US" baseline="0" noProof="0"/>
                      <a:pPr>
                        <a:defRPr lang="sv-SE" sz="1400" noProof="0">
                          <a:solidFill>
                            <a:schemeClr val="tx1"/>
                          </a:solidFill>
                        </a:defRPr>
                      </a:pPr>
                      <a:t>[PROSENTTI]</a:t>
                    </a:fld>
                    <a:endParaRPr lang="en-US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sv-SE" sz="1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9F-4DA9-AE0C-41437257B9BC}"/>
                </c:ext>
              </c:extLst>
            </c:dLbl>
            <c:dLbl>
              <c:idx val="3"/>
              <c:layout>
                <c:manualLayout>
                  <c:x val="-0.10575040806466356"/>
                  <c:y val="2.3470414643765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sv-SE" sz="1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noProof="0" dirty="0"/>
                      <a:t>Övriga
</a:t>
                    </a:r>
                    <a:fld id="{DABB6C8D-DC47-4202-B570-2369E945B236}" type="PERCENTAGE">
                      <a:rPr lang="en-US" baseline="0" noProof="0"/>
                      <a:pPr>
                        <a:defRPr lang="sv-SE" sz="1400" noProof="0">
                          <a:solidFill>
                            <a:schemeClr val="tx1"/>
                          </a:solidFill>
                        </a:defRPr>
                      </a:pPr>
                      <a:t>[PROSENTTI]</a:t>
                    </a:fld>
                    <a:endParaRPr lang="en-US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sv-SE" sz="1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156775179222007E-2"/>
                      <c:h val="0.139776970883820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9F-4DA9-AE0C-41437257B9BC}"/>
                </c:ext>
              </c:extLst>
            </c:dLbl>
            <c:dLbl>
              <c:idx val="4"/>
              <c:layout>
                <c:manualLayout>
                  <c:x val="-0.12268672386100986"/>
                  <c:y val="-7.36311587994506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sv-SE" sz="1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noProof="0" dirty="0"/>
                      <a:t>Studier
</a:t>
                    </a:r>
                    <a:fld id="{519E1261-A911-480C-BC7C-C2BF856A1336}" type="PERCENTAGE">
                      <a:rPr lang="en-US" baseline="0" noProof="0"/>
                      <a:pPr>
                        <a:defRPr lang="sv-SE" sz="1400" noProof="0">
                          <a:solidFill>
                            <a:schemeClr val="tx1"/>
                          </a:solidFill>
                        </a:defRPr>
                      </a:pPr>
                      <a:t>[PROSENTTI]</a:t>
                    </a:fld>
                    <a:endParaRPr lang="en-US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sv-SE" sz="1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F9F-4DA9-AE0C-41437257B9BC}"/>
                </c:ext>
              </c:extLst>
            </c:dLbl>
            <c:dLbl>
              <c:idx val="5"/>
              <c:layout>
                <c:manualLayout>
                  <c:x val="-7.5881947929187427E-2"/>
                  <c:y val="-0.10008039923410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sv-SE" sz="1400" b="0" i="0" u="none" strike="noStrike" kern="1200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noProof="0" dirty="0"/>
                      <a:t>Familj
</a:t>
                    </a:r>
                    <a:fld id="{0B1450C7-62BA-4E7A-8991-176ADD33A6ED}" type="PERCENTAGE">
                      <a:rPr lang="en-US" baseline="0" noProof="0"/>
                      <a:pPr>
                        <a:defRPr lang="sv-SE" sz="1400" noProof="0">
                          <a:solidFill>
                            <a:schemeClr val="tx1"/>
                          </a:solidFill>
                        </a:defRPr>
                      </a:pPr>
                      <a:t>[PROSENTTI]</a:t>
                    </a:fld>
                    <a:endParaRPr lang="en-US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sv-SE" sz="1400" b="0" i="0" u="none" strike="noStrike" kern="1200" baseline="0" noProof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F9F-4DA9-AE0C-41437257B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sv-SE" sz="1400" b="0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Taul1!$A$2:$A$7</c:f>
              <c:strCache>
                <c:ptCount val="6"/>
                <c:pt idx="0">
                  <c:v>Työ </c:v>
                </c:pt>
                <c:pt idx="1">
                  <c:v>EU-kansalaisten rekisteröinnit</c:v>
                </c:pt>
                <c:pt idx="2">
                  <c:v>Kansainvälinen suojelu</c:v>
                </c:pt>
                <c:pt idx="3">
                  <c:v>Muut </c:v>
                </c:pt>
                <c:pt idx="4">
                  <c:v>Opiskelu</c:v>
                </c:pt>
                <c:pt idx="5">
                  <c:v>Perhe</c:v>
                </c:pt>
              </c:strCache>
            </c:strRef>
          </c:cat>
          <c:val>
            <c:numRef>
              <c:f>Taul1!$B$2:$B$7</c:f>
              <c:numCache>
                <c:formatCode>0%</c:formatCode>
                <c:ptCount val="6"/>
                <c:pt idx="0">
                  <c:v>0.45</c:v>
                </c:pt>
                <c:pt idx="1">
                  <c:v>0.2</c:v>
                </c:pt>
                <c:pt idx="2">
                  <c:v>0.05</c:v>
                </c:pt>
                <c:pt idx="3">
                  <c:v>0.01</c:v>
                </c:pt>
                <c:pt idx="4">
                  <c:v>0.1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9F-4DA9-AE0C-41437257B9B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80108596293326"/>
          <c:y val="0.11357426996990128"/>
          <c:w val="0.74065068914332888"/>
          <c:h val="0.65877674312621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Taul1!$B$3:$B$12</c:f>
              <c:strCache>
                <c:ptCount val="10"/>
                <c:pt idx="0">
                  <c:v>Estland</c:v>
                </c:pt>
                <c:pt idx="1">
                  <c:v>Ryssland</c:v>
                </c:pt>
                <c:pt idx="2">
                  <c:v>Irak</c:v>
                </c:pt>
                <c:pt idx="3">
                  <c:v>Kina</c:v>
                </c:pt>
                <c:pt idx="4">
                  <c:v>Indien</c:v>
                </c:pt>
                <c:pt idx="5">
                  <c:v>Thailand</c:v>
                </c:pt>
                <c:pt idx="6">
                  <c:v>Sverige</c:v>
                </c:pt>
                <c:pt idx="7">
                  <c:v>Afghanistan</c:v>
                </c:pt>
                <c:pt idx="8">
                  <c:v>Vietnam</c:v>
                </c:pt>
                <c:pt idx="9">
                  <c:v>Syrien</c:v>
                </c:pt>
              </c:strCache>
            </c:strRef>
          </c:cat>
          <c:val>
            <c:numRef>
              <c:f>Taul1!$C$3:$C$12</c:f>
              <c:numCache>
                <c:formatCode>#,##0</c:formatCode>
                <c:ptCount val="10"/>
                <c:pt idx="0">
                  <c:v>51805</c:v>
                </c:pt>
                <c:pt idx="1">
                  <c:v>30049</c:v>
                </c:pt>
                <c:pt idx="2">
                  <c:v>15075</c:v>
                </c:pt>
                <c:pt idx="3">
                  <c:v>11405</c:v>
                </c:pt>
                <c:pt idx="4">
                  <c:v>8245</c:v>
                </c:pt>
                <c:pt idx="5">
                  <c:v>7925</c:v>
                </c:pt>
                <c:pt idx="6">
                  <c:v>7921</c:v>
                </c:pt>
                <c:pt idx="7">
                  <c:v>7686</c:v>
                </c:pt>
                <c:pt idx="8">
                  <c:v>7237</c:v>
                </c:pt>
                <c:pt idx="9">
                  <c:v>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B-4DDD-8CD7-3682EEDB4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965776"/>
        <c:axId val="339966104"/>
      </c:barChart>
      <c:catAx>
        <c:axId val="3399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9966104"/>
        <c:crosses val="autoZero"/>
        <c:auto val="1"/>
        <c:lblAlgn val="ctr"/>
        <c:lblOffset val="100"/>
        <c:noMultiLvlLbl val="0"/>
      </c:catAx>
      <c:valAx>
        <c:axId val="33996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3996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41805408652276E-2"/>
          <c:y val="6.1364557409598404E-2"/>
          <c:w val="0.91951789608388501"/>
          <c:h val="0.58883929664232382"/>
        </c:manualLayout>
      </c:layout>
      <c:lineChart>
        <c:grouping val="standard"/>
        <c:varyColors val="0"/>
        <c:ser>
          <c:idx val="0"/>
          <c:order val="0"/>
          <c:tx>
            <c:strRef>
              <c:f>'008_117e_2020'!$B$4</c:f>
              <c:strCache>
                <c:ptCount val="1"/>
                <c:pt idx="0">
                  <c:v>Personer med finländsk bakgrund och i Finland födda personer med utländsk bakgrund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'008_117e_2020'!$C$3:$AB$3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'008_117e_2020'!$C$4:$AB$4</c:f>
              <c:numCache>
                <c:formatCode>0.0</c:formatCode>
                <c:ptCount val="26"/>
                <c:pt idx="0">
                  <c:v>60.1</c:v>
                </c:pt>
                <c:pt idx="1">
                  <c:v>60.7</c:v>
                </c:pt>
                <c:pt idx="2">
                  <c:v>63</c:v>
                </c:pt>
                <c:pt idx="3">
                  <c:v>65.3</c:v>
                </c:pt>
                <c:pt idx="4">
                  <c:v>66.3</c:v>
                </c:pt>
                <c:pt idx="5">
                  <c:v>67.7</c:v>
                </c:pt>
                <c:pt idx="6">
                  <c:v>67.8</c:v>
                </c:pt>
                <c:pt idx="7">
                  <c:v>67.900000000000006</c:v>
                </c:pt>
                <c:pt idx="8">
                  <c:v>68</c:v>
                </c:pt>
                <c:pt idx="9">
                  <c:v>68.400000000000006</c:v>
                </c:pt>
                <c:pt idx="10">
                  <c:v>68.900000000000006</c:v>
                </c:pt>
                <c:pt idx="11">
                  <c:v>70.3</c:v>
                </c:pt>
                <c:pt idx="12">
                  <c:v>71.5</c:v>
                </c:pt>
                <c:pt idx="13">
                  <c:v>71.400000000000006</c:v>
                </c:pt>
                <c:pt idx="14">
                  <c:v>68.7</c:v>
                </c:pt>
                <c:pt idx="15">
                  <c:v>69.8</c:v>
                </c:pt>
                <c:pt idx="16">
                  <c:v>70.900000000000006</c:v>
                </c:pt>
                <c:pt idx="17">
                  <c:v>70.599999999999994</c:v>
                </c:pt>
                <c:pt idx="18">
                  <c:v>69.8</c:v>
                </c:pt>
                <c:pt idx="19">
                  <c:v>69.400000000000006</c:v>
                </c:pt>
                <c:pt idx="20">
                  <c:v>69.2</c:v>
                </c:pt>
                <c:pt idx="21">
                  <c:v>70.099999999999994</c:v>
                </c:pt>
                <c:pt idx="22">
                  <c:v>72</c:v>
                </c:pt>
                <c:pt idx="23">
                  <c:v>73.7</c:v>
                </c:pt>
                <c:pt idx="24">
                  <c:v>73.599999999999994</c:v>
                </c:pt>
                <c:pt idx="25">
                  <c:v>71.099999999999994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A0-406B-A243-3D6D0DD1112F}"/>
            </c:ext>
          </c:extLst>
        </c:ser>
        <c:ser>
          <c:idx val="1"/>
          <c:order val="1"/>
          <c:tx>
            <c:strRef>
              <c:f>'008_117e_2020'!$B$5</c:f>
              <c:strCache>
                <c:ptCount val="1"/>
                <c:pt idx="0">
                  <c:v>Utomlands födda personer med utländsk bakgrund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'008_117e_2020'!$C$3:$AB$3</c:f>
              <c:strCach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strCache>
            </c:strRef>
          </c:cat>
          <c:val>
            <c:numRef>
              <c:f>'008_117e_2020'!$C$5:$AB$5</c:f>
              <c:numCache>
                <c:formatCode>0.0</c:formatCode>
                <c:ptCount val="26"/>
                <c:pt idx="0">
                  <c:v>33.299999999999997</c:v>
                </c:pt>
                <c:pt idx="1">
                  <c:v>33.9</c:v>
                </c:pt>
                <c:pt idx="2">
                  <c:v>36.1</c:v>
                </c:pt>
                <c:pt idx="3">
                  <c:v>38.9</c:v>
                </c:pt>
                <c:pt idx="4">
                  <c:v>40.799999999999997</c:v>
                </c:pt>
                <c:pt idx="5">
                  <c:v>44.6</c:v>
                </c:pt>
                <c:pt idx="6">
                  <c:v>45.2</c:v>
                </c:pt>
                <c:pt idx="7">
                  <c:v>45.6</c:v>
                </c:pt>
                <c:pt idx="8">
                  <c:v>45.6</c:v>
                </c:pt>
                <c:pt idx="9">
                  <c:v>47.1</c:v>
                </c:pt>
                <c:pt idx="10">
                  <c:v>48.7</c:v>
                </c:pt>
                <c:pt idx="11">
                  <c:v>51.3</c:v>
                </c:pt>
                <c:pt idx="12">
                  <c:v>54.1</c:v>
                </c:pt>
                <c:pt idx="13">
                  <c:v>55.2</c:v>
                </c:pt>
                <c:pt idx="14">
                  <c:v>51.6</c:v>
                </c:pt>
                <c:pt idx="15">
                  <c:v>52.1</c:v>
                </c:pt>
                <c:pt idx="16">
                  <c:v>53.4</c:v>
                </c:pt>
                <c:pt idx="17">
                  <c:v>53.2</c:v>
                </c:pt>
                <c:pt idx="18">
                  <c:v>51.6</c:v>
                </c:pt>
                <c:pt idx="19">
                  <c:v>50.4</c:v>
                </c:pt>
                <c:pt idx="20">
                  <c:v>49.9</c:v>
                </c:pt>
                <c:pt idx="21">
                  <c:v>50.3</c:v>
                </c:pt>
                <c:pt idx="22">
                  <c:v>52.8</c:v>
                </c:pt>
                <c:pt idx="23">
                  <c:v>55.7</c:v>
                </c:pt>
                <c:pt idx="24">
                  <c:v>57.1</c:v>
                </c:pt>
                <c:pt idx="25">
                  <c:v>53.7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A0-406B-A243-3D6D0DD1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381568"/>
        <c:axId val="370380256"/>
      </c:lineChart>
      <c:catAx>
        <c:axId val="37038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0380256"/>
        <c:crosses val="autoZero"/>
        <c:auto val="1"/>
        <c:lblAlgn val="ctr"/>
        <c:lblOffset val="100"/>
        <c:noMultiLvlLbl val="0"/>
      </c:catAx>
      <c:valAx>
        <c:axId val="3703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7038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sz="2000" b="1">
                <a:solidFill>
                  <a:schemeClr val="tx1"/>
                </a:solidFill>
              </a:rPr>
              <a:t>De röstandes andel av de röstberättigade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'007_11ex_2019'!$B$4</c:f>
              <c:strCache>
                <c:ptCount val="1"/>
                <c:pt idx="0">
                  <c:v>Befolkningen 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'007_11ex_2019'!$C$3:$F$3</c:f>
              <c:strCache>
                <c:ptCount val="4"/>
                <c:pt idx="0">
                  <c:v>2015 riksdagsval</c:v>
                </c:pt>
                <c:pt idx="1">
                  <c:v>2017 kommunalval</c:v>
                </c:pt>
                <c:pt idx="2">
                  <c:v>2018 presidentval</c:v>
                </c:pt>
                <c:pt idx="3">
                  <c:v>2019 riksdagsval</c:v>
                </c:pt>
              </c:strCache>
            </c:strRef>
          </c:cat>
          <c:val>
            <c:numRef>
              <c:f>'007_11ex_2019'!$C$4:$F$4</c:f>
              <c:numCache>
                <c:formatCode>0.0</c:formatCode>
                <c:ptCount val="4"/>
                <c:pt idx="0">
                  <c:v>68.599999999999994</c:v>
                </c:pt>
                <c:pt idx="1">
                  <c:v>57.1</c:v>
                </c:pt>
                <c:pt idx="2">
                  <c:v>69.3</c:v>
                </c:pt>
                <c:pt idx="3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4-41AF-A33A-47FBDB85923D}"/>
            </c:ext>
          </c:extLst>
        </c:ser>
        <c:ser>
          <c:idx val="1"/>
          <c:order val="1"/>
          <c:tx>
            <c:strRef>
              <c:f>'007_11ex_2019'!$B$5</c:f>
              <c:strCache>
                <c:ptCount val="1"/>
                <c:pt idx="0">
                  <c:v>Utomlands födda personer med utländsk bakgrund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'007_11ex_2019'!$C$3:$F$3</c:f>
              <c:strCache>
                <c:ptCount val="4"/>
                <c:pt idx="0">
                  <c:v>2015 riksdagsval</c:v>
                </c:pt>
                <c:pt idx="1">
                  <c:v>2017 kommunalval</c:v>
                </c:pt>
                <c:pt idx="2">
                  <c:v>2018 presidentval</c:v>
                </c:pt>
                <c:pt idx="3">
                  <c:v>2019 riksdagsval</c:v>
                </c:pt>
              </c:strCache>
            </c:strRef>
          </c:cat>
          <c:val>
            <c:numRef>
              <c:f>'007_11ex_2019'!$C$5:$F$5</c:f>
              <c:numCache>
                <c:formatCode>0.0</c:formatCode>
                <c:ptCount val="4"/>
                <c:pt idx="0">
                  <c:v>40.299999999999997</c:v>
                </c:pt>
                <c:pt idx="1">
                  <c:v>24.6</c:v>
                </c:pt>
                <c:pt idx="2">
                  <c:v>38.299999999999997</c:v>
                </c:pt>
                <c:pt idx="3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74-41AF-A33A-47FBDB859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579824"/>
        <c:axId val="277578512"/>
      </c:barChart>
      <c:catAx>
        <c:axId val="27757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7578512"/>
        <c:crosses val="autoZero"/>
        <c:auto val="1"/>
        <c:lblAlgn val="ctr"/>
        <c:lblOffset val="100"/>
        <c:noMultiLvlLbl val="0"/>
      </c:catAx>
      <c:valAx>
        <c:axId val="27757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7757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1FEAF-244B-4E85-9983-4B7EF31AA37A}" type="datetimeFigureOut">
              <a:rPr lang="fi-FI" smtClean="0"/>
              <a:t>27.09.2022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131B-2866-4FFE-B209-00BAE19CC3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97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84944B4-920E-A265-C7B3-0F12371F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3BCC1053-5AAA-F9DC-B928-472EF1F0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4131" y="1010330"/>
            <a:ext cx="3895725" cy="1447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189E3CA-548C-DF03-3981-1DB1A2CB8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7225" y="1534602"/>
            <a:ext cx="3354956" cy="1447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FAB5CB-D05F-54EE-6B3E-2F69E5B61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50" y="1191363"/>
            <a:ext cx="4028536" cy="2133599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rgbClr val="142D55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491EB2C-A74C-77DC-285A-64F51EF20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59856" y="5739960"/>
            <a:ext cx="7616030" cy="96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AA2E666-76FA-D4C6-C59A-15ACAA755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6" y="5739960"/>
            <a:ext cx="6788989" cy="5560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D2553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83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453D22-AF69-43F1-AA10-7BD32BB8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4063"/>
            <a:ext cx="10515600" cy="285273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B55730-CAF9-4A25-851A-D68FCDB3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6DD1E3-C7F7-4AFD-ADCE-E8524217488F}" type="datetime1">
              <a:rPr lang="fi-FI" smtClean="0"/>
              <a:pPr/>
              <a:t>27.09.2022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0BA40E-74C4-4EFD-B626-9D0DE25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AF360C-674F-4F20-B01F-0F0FF59A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73A356-C14D-42BE-9278-197E8B37771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057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7052252-63F1-4614-89CA-BEC448A2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95A71976-0872-4498-AE6D-7B99A86833BF}"/>
              </a:ext>
            </a:extLst>
          </p:cNvPr>
          <p:cNvSpPr txBox="1">
            <a:spLocks/>
          </p:cNvSpPr>
          <p:nvPr userDrawn="1"/>
        </p:nvSpPr>
        <p:spPr>
          <a:xfrm>
            <a:off x="9656807" y="6435556"/>
            <a:ext cx="2401310" cy="20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noProof="0">
                <a:solidFill>
                  <a:srgbClr val="002060"/>
                </a:solidFill>
              </a:rPr>
              <a:t>#migrationsdialoger</a:t>
            </a:r>
          </a:p>
        </p:txBody>
      </p:sp>
    </p:spTree>
    <p:extLst>
      <p:ext uri="{BB962C8B-B14F-4D97-AF65-F5344CB8AC3E}">
        <p14:creationId xmlns:p14="http://schemas.microsoft.com/office/powerpoint/2010/main" val="303012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CDDFCBF-5514-4214-A57B-87A78A0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6921-942D-4C7C-ABE9-BEDDF3773F9D}" type="datetime1">
              <a:rPr lang="fi-FI" smtClean="0"/>
              <a:t>27.09.2022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FA15596-A0FB-46AE-A88D-D0A565E4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F405A6-11FE-4E49-9BCA-CE5F4075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A356-C14D-42BE-9278-197E8B3777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1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837FE-AD8B-4299-A341-F991FA71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9566A59E-8B80-42EA-B56D-2FBD4C48D1AF}"/>
              </a:ext>
            </a:extLst>
          </p:cNvPr>
          <p:cNvSpPr txBox="1">
            <a:spLocks/>
          </p:cNvSpPr>
          <p:nvPr userDrawn="1"/>
        </p:nvSpPr>
        <p:spPr>
          <a:xfrm>
            <a:off x="9656807" y="6435556"/>
            <a:ext cx="2401310" cy="20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noProof="0">
                <a:solidFill>
                  <a:srgbClr val="002060"/>
                </a:solidFill>
              </a:rPr>
              <a:t>#migrationsdialoger</a:t>
            </a:r>
          </a:p>
        </p:txBody>
      </p:sp>
    </p:spTree>
    <p:extLst>
      <p:ext uri="{BB962C8B-B14F-4D97-AF65-F5344CB8AC3E}">
        <p14:creationId xmlns:p14="http://schemas.microsoft.com/office/powerpoint/2010/main" val="428600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A5AAE6-FA9D-455C-8E69-DDDF6F84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3200"/>
            <a:ext cx="4860000" cy="36756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107890-B700-4D02-8E87-CC30E7B6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4150" y="2113200"/>
            <a:ext cx="4860000" cy="36756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B77CBE8-40F4-469F-861A-25291AF9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2FADE8F3-C341-484D-84E3-11ED176AD25F}"/>
              </a:ext>
            </a:extLst>
          </p:cNvPr>
          <p:cNvSpPr txBox="1">
            <a:spLocks/>
          </p:cNvSpPr>
          <p:nvPr userDrawn="1"/>
        </p:nvSpPr>
        <p:spPr>
          <a:xfrm>
            <a:off x="9656807" y="6435556"/>
            <a:ext cx="2401310" cy="20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noProof="0">
                <a:solidFill>
                  <a:srgbClr val="002060"/>
                </a:solidFill>
              </a:rPr>
              <a:t>#migrationsdialoger</a:t>
            </a:r>
          </a:p>
        </p:txBody>
      </p:sp>
    </p:spTree>
    <p:extLst>
      <p:ext uri="{BB962C8B-B14F-4D97-AF65-F5344CB8AC3E}">
        <p14:creationId xmlns:p14="http://schemas.microsoft.com/office/powerpoint/2010/main" val="286855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AF38E2-3E0F-436B-BDCF-D04481B9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60000" cy="4619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A5AAE6-FA9D-455C-8E69-DDDF6F84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2175"/>
            <a:ext cx="4860000" cy="3505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2D4CBC7-7368-4960-A58D-54AFEE05F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4150" y="1681163"/>
            <a:ext cx="4860000" cy="46196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E107890-B700-4D02-8E87-CC30E7B62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4150" y="2162175"/>
            <a:ext cx="4860000" cy="3505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7C370498-3E7A-4B30-AF7A-F84254E8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CCF7B5E7-327A-4FF3-A4F1-C45ACCAA1C12}"/>
              </a:ext>
            </a:extLst>
          </p:cNvPr>
          <p:cNvSpPr txBox="1">
            <a:spLocks/>
          </p:cNvSpPr>
          <p:nvPr userDrawn="1"/>
        </p:nvSpPr>
        <p:spPr>
          <a:xfrm>
            <a:off x="9656807" y="6435556"/>
            <a:ext cx="2401310" cy="20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noProof="0">
                <a:solidFill>
                  <a:srgbClr val="002060"/>
                </a:solidFill>
              </a:rPr>
              <a:t>#migrationsdialoger</a:t>
            </a:r>
          </a:p>
        </p:txBody>
      </p:sp>
    </p:spTree>
    <p:extLst>
      <p:ext uri="{BB962C8B-B14F-4D97-AF65-F5344CB8AC3E}">
        <p14:creationId xmlns:p14="http://schemas.microsoft.com/office/powerpoint/2010/main" val="21546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vär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0EB64EF-0FD1-4DAA-9D71-C7FFA76F8D97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837FE-AD8B-4299-A341-F991FA71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32185"/>
            <a:ext cx="4886738" cy="325901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2F624E5-CA0D-4285-9BC7-AB863FA758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25366" y="2532185"/>
            <a:ext cx="4886738" cy="3259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E422AE25-4C3E-4782-847E-3145D6893B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7697" y="764197"/>
            <a:ext cx="4881735" cy="1245578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4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9507D43-384F-438C-9F61-B8D9F11F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415"/>
            <a:ext cx="4886739" cy="12446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685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951" y="0"/>
            <a:ext cx="49720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99200"/>
            <a:ext cx="4885200" cy="1244600"/>
          </a:xfrm>
        </p:spPr>
        <p:txBody>
          <a:bodyPr anchor="b" anchorCtr="0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B837FE-AD8B-4299-A341-F991FA71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30800"/>
            <a:ext cx="4885200" cy="32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494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9951" y="0"/>
            <a:ext cx="49720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90346-B044-4CFF-8851-73D61555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2670176"/>
            <a:ext cx="5486399" cy="1558924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22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vaakakuv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3F547D2F-F2B7-43B6-820A-A480C1667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1" cy="40957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004E3EB-47EC-4F60-B9BA-A7DABC2D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7" y="4867274"/>
            <a:ext cx="9572625" cy="1009651"/>
          </a:xfrm>
        </p:spPr>
        <p:txBody>
          <a:bodyPr anchor="ctr" anchorCtr="0"/>
          <a:lstStyle>
            <a:lvl1pPr algn="ctr">
              <a:defRPr sz="42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2268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2">
            <a:extLst>
              <a:ext uri="{FF2B5EF4-FFF2-40B4-BE49-F238E27FC236}">
                <a16:creationId xmlns:a16="http://schemas.microsoft.com/office/drawing/2014/main" id="{2BDD85B6-BEB8-4588-AB3A-202B519704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6160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A7B23A-DCD9-456D-A0B8-97C1418E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176"/>
            <a:ext cx="9572625" cy="1244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91A68A-1C41-4D6F-BF28-7C5975EB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4549"/>
            <a:ext cx="9572625" cy="3676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AE61E0-75EA-4569-A473-FDC69ACB1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2200" y="6543675"/>
            <a:ext cx="1080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43AB1166-E4C5-4A99-B5EC-32595794ED35}" type="datetime1">
              <a:rPr lang="fi-FI" smtClean="0"/>
              <a:t>27.09.2022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D54FC4-B225-4B5A-83FF-2DA61EE37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543675"/>
            <a:ext cx="2664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A6E1A9-B47E-47F7-94EF-EF3D6086C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543675"/>
            <a:ext cx="720000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A73A356-C14D-42BE-9278-197E8B37771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2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5" r:id="rId2"/>
    <p:sldLayoutId id="2147483676" r:id="rId3"/>
    <p:sldLayoutId id="2147483677" r:id="rId4"/>
    <p:sldLayoutId id="2147483701" r:id="rId5"/>
    <p:sldLayoutId id="2147483678" r:id="rId6"/>
    <p:sldLayoutId id="2147483679" r:id="rId7"/>
    <p:sldLayoutId id="2147483680" r:id="rId8"/>
    <p:sldLayoutId id="2147483702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rgbClr val="142D55"/>
          </a:solidFill>
          <a:latin typeface="+mn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voinhallinto.fi/kansalliset-dialog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681CA6-AB1E-4584-8747-124CD9B06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750" y="496822"/>
            <a:ext cx="4586128" cy="1182721"/>
          </a:xfrm>
        </p:spPr>
        <p:txBody>
          <a:bodyPr/>
          <a:lstStyle/>
          <a:p>
            <a:r>
              <a:rPr lang="sv-SE" sz="4000" dirty="0">
                <a:ea typeface="Cambria" panose="02040503050406030204" pitchFamily="18" charset="0"/>
              </a:rPr>
              <a:t>Informativa diabilder för migrationsdialog</a:t>
            </a:r>
            <a:endParaRPr lang="sv-SE" sz="4000" dirty="0"/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3E631D92-4228-47C4-AC0F-6F92F2AAA3E3}"/>
              </a:ext>
            </a:extLst>
          </p:cNvPr>
          <p:cNvSpPr txBox="1">
            <a:spLocks/>
          </p:cNvSpPr>
          <p:nvPr/>
        </p:nvSpPr>
        <p:spPr>
          <a:xfrm>
            <a:off x="7249207" y="5754861"/>
            <a:ext cx="4127910" cy="689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kern="1200">
                <a:solidFill>
                  <a:srgbClr val="D255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/>
              <a:t>#migrationsdialoger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D97C13DB-0AC4-434B-B85A-C74D184B385A}"/>
              </a:ext>
            </a:extLst>
          </p:cNvPr>
          <p:cNvSpPr txBox="1">
            <a:spLocks/>
          </p:cNvSpPr>
          <p:nvPr/>
        </p:nvSpPr>
        <p:spPr>
          <a:xfrm>
            <a:off x="767750" y="1876124"/>
            <a:ext cx="2984119" cy="1277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42D55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sv-SE" sz="1800" dirty="0">
                <a:latin typeface="+mn-lt"/>
              </a:rPr>
              <a:t>Vad är migrationsdialogerna?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sv-SE" sz="1800" dirty="0">
                <a:latin typeface="+mn-lt"/>
              </a:rPr>
              <a:t>Migrationen och dess mångfald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sv-SE" sz="1800" dirty="0">
                <a:latin typeface="+mn-lt"/>
              </a:rPr>
              <a:t>Migrationen i statistiken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0646F5-0042-4F44-A676-F64237518F1D}"/>
              </a:ext>
            </a:extLst>
          </p:cNvPr>
          <p:cNvSpPr txBox="1"/>
          <p:nvPr/>
        </p:nvSpPr>
        <p:spPr>
          <a:xfrm>
            <a:off x="767750" y="6182666"/>
            <a:ext cx="48169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400" dirty="0"/>
              <a:t>Om du vill kan du visa de diabilder som passar ert tema. Du kan också göra egna diabilder för inledningen till er diskussion.</a:t>
            </a:r>
          </a:p>
        </p:txBody>
      </p:sp>
    </p:spTree>
    <p:extLst>
      <p:ext uri="{BB962C8B-B14F-4D97-AF65-F5344CB8AC3E}">
        <p14:creationId xmlns:p14="http://schemas.microsoft.com/office/powerpoint/2010/main" val="213727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78EC34-365F-47B7-B011-25185A19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Arbete, familj och studier främsta orsakerna till att flytta till Finland</a:t>
            </a:r>
            <a:endParaRPr lang="fi-FI" dirty="0"/>
          </a:p>
        </p:txBody>
      </p:sp>
      <p:graphicFrame>
        <p:nvGraphicFramePr>
          <p:cNvPr id="4" name="Sisällön paikkamerkki 5" descr="Av de första uppehållstillstånden 2021 beviljades 46 % på grund av arbete, 18 % på grund av familj, 10 % på grund av studier och 5 % på grund av internationellt skydd. Registreringen av EU-medborgare uppgick till 20 %, övriga till 1 %.">
            <a:extLst>
              <a:ext uri="{FF2B5EF4-FFF2-40B4-BE49-F238E27FC236}">
                <a16:creationId xmlns:a16="http://schemas.microsoft.com/office/drawing/2014/main" id="{049BFA3F-E0D6-4A06-B2AC-893878357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254811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188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460224-F0C8-4C9B-AB48-6F6249D8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10 största nationalitetsgrupperna</a:t>
            </a:r>
            <a:br>
              <a:rPr lang="sv-SE" dirty="0"/>
            </a:br>
            <a:r>
              <a:rPr lang="sv-SE" dirty="0"/>
              <a:t>i Finland 2021</a:t>
            </a:r>
            <a:endParaRPr lang="fi-FI" dirty="0"/>
          </a:p>
        </p:txBody>
      </p:sp>
      <p:graphicFrame>
        <p:nvGraphicFramePr>
          <p:cNvPr id="4" name="Sisällön paikkamerkki 3" descr="De största grupperna av utländska medborgare kom från Estland, Ryssland, Irak, Kina. Indien, Thailand, Sverige, Afghanistan, Vietnam och Syrien.">
            <a:extLst>
              <a:ext uri="{FF2B5EF4-FFF2-40B4-BE49-F238E27FC236}">
                <a16:creationId xmlns:a16="http://schemas.microsoft.com/office/drawing/2014/main" id="{B77B66D8-621C-4BF5-BFC1-AEB6B8BB3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26348"/>
              </p:ext>
            </p:extLst>
          </p:nvPr>
        </p:nvGraphicFramePr>
        <p:xfrm>
          <a:off x="838200" y="2114549"/>
          <a:ext cx="9572625" cy="392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13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3A83B-8E0B-45C1-9B87-EDE27ABE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enligt härkomst 1995–2020</a:t>
            </a:r>
            <a:endParaRPr lang="fi-FI" dirty="0"/>
          </a:p>
        </p:txBody>
      </p:sp>
      <p:graphicFrame>
        <p:nvGraphicFramePr>
          <p:cNvPr id="7" name="Sisällön paikkamerkki 3" descr="Åren 1995–2020 varierade sysselsättningsgraden bland personer med finländsk bakgrund och i Finland födda personer med utländsk bakgrund mellan cirka 60 och 70 procent. Bland utomlands födda personer med utländsk bakgrund varierade sysselsättningsgraden mellan cirka 30 och 55 procent.">
            <a:extLst>
              <a:ext uri="{FF2B5EF4-FFF2-40B4-BE49-F238E27FC236}">
                <a16:creationId xmlns:a16="http://schemas.microsoft.com/office/drawing/2014/main" id="{C4892DA4-870B-4B1E-B79C-38EABA5A0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28740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99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EA58E1-7A5B-40D8-B6AF-CE988B42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Valdeltagande enligt härkomst </a:t>
            </a:r>
            <a:br>
              <a:rPr lang="sv-SE" dirty="0"/>
            </a:br>
            <a:r>
              <a:rPr lang="sv-SE" dirty="0"/>
              <a:t>2015–2019</a:t>
            </a:r>
            <a:endParaRPr lang="fi-FI" dirty="0"/>
          </a:p>
        </p:txBody>
      </p:sp>
      <p:graphicFrame>
        <p:nvGraphicFramePr>
          <p:cNvPr id="5" name="Sisällön paikkamerkki 3" descr="Valdeltagandet i riksdagsvalet 2015, kommunalvalet 2017, presidentvalet 2018 och riksdagsvalet 2019 var cirka 20–30 procentenheter högre bland hela befolkningen än bland utomlands födda personer med utländsk bakgrund.">
            <a:extLst>
              <a:ext uri="{FF2B5EF4-FFF2-40B4-BE49-F238E27FC236}">
                <a16:creationId xmlns:a16="http://schemas.microsoft.com/office/drawing/2014/main" id="{EA439AF3-92E5-4AF5-B408-CCEFF549C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840945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73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Går det att ha en konstruktiv dialog om migration? Javisst!">
            <a:extLst>
              <a:ext uri="{FF2B5EF4-FFF2-40B4-BE49-F238E27FC236}">
                <a16:creationId xmlns:a16="http://schemas.microsoft.com/office/drawing/2014/main" id="{6EF8010D-6038-42DD-AE2A-43C498756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Migrationsdialogerna ökar förståelsen mellan människor, vidgar diskussionen om migration och främjar integrationen och delaktigheten.">
            <a:extLst>
              <a:ext uri="{FF2B5EF4-FFF2-40B4-BE49-F238E27FC236}">
                <a16:creationId xmlns:a16="http://schemas.microsoft.com/office/drawing/2014/main" id="{05D748A2-874F-4A83-A734-AEE42657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Olika människor i växelverkan med varandra.">
            <a:extLst>
              <a:ext uri="{FF2B5EF4-FFF2-40B4-BE49-F238E27FC236}">
                <a16:creationId xmlns:a16="http://schemas.microsoft.com/office/drawing/2014/main" id="{AAC56065-E43E-4101-BCE4-B7020912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6AD3B7-F70D-496F-8180-33497694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migrationsdialogerna?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6ACABBF-1D11-49A8-8284-2855EF6DD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0"/>
            <a:ext cx="9572625" cy="3676650"/>
          </a:xfrm>
        </p:spPr>
        <p:txBody>
          <a:bodyPr/>
          <a:lstStyle/>
          <a:p>
            <a:r>
              <a:rPr lang="sv-SE" sz="1800" dirty="0"/>
              <a:t>Migrationsdialogerna är en </a:t>
            </a:r>
            <a:r>
              <a:rPr lang="sv-SE" sz="1800" b="1" dirty="0"/>
              <a:t>diskussionsserie om migration</a:t>
            </a:r>
            <a:r>
              <a:rPr lang="sv-SE" sz="1800" dirty="0"/>
              <a:t>.</a:t>
            </a:r>
          </a:p>
          <a:p>
            <a:pPr lvl="1"/>
            <a:r>
              <a:rPr lang="sv-SE" sz="1800" dirty="0"/>
              <a:t>Hela Finland diskuterar migration under tre dagar (7.10, 27.10, 3.11).</a:t>
            </a:r>
          </a:p>
          <a:p>
            <a:pPr lvl="1"/>
            <a:r>
              <a:rPr lang="sv-SE" sz="1800" dirty="0"/>
              <a:t>Dialogerna ordnas av bl.a. myndigheter, kyrkor, läroanstalter, bibliotek, organisationer, individer.</a:t>
            </a:r>
          </a:p>
          <a:p>
            <a:endParaRPr lang="fi-FI" sz="1800" dirty="0"/>
          </a:p>
          <a:p>
            <a:r>
              <a:rPr lang="sv-SE" sz="1800" b="1" dirty="0"/>
              <a:t>Målet</a:t>
            </a:r>
            <a:r>
              <a:rPr lang="sv-SE" sz="1800" dirty="0"/>
              <a:t> med migrationsdialogerna är att</a:t>
            </a:r>
          </a:p>
          <a:p>
            <a:pPr lvl="1"/>
            <a:r>
              <a:rPr lang="sv-SE" sz="1800" dirty="0"/>
              <a:t>öka dialogen och förståelsen mellan människor och grupper</a:t>
            </a:r>
          </a:p>
          <a:p>
            <a:pPr lvl="1"/>
            <a:r>
              <a:rPr lang="sv-SE" sz="1800" dirty="0"/>
              <a:t>främja integrationen och invandrarnas delaktighet i det finländska samhället</a:t>
            </a:r>
          </a:p>
          <a:p>
            <a:pPr lvl="1"/>
            <a:r>
              <a:rPr lang="sv-SE" sz="1800" dirty="0"/>
              <a:t>bredda diskussionen kring migrationen och förståelsen för migrationens mångfald.</a:t>
            </a:r>
          </a:p>
          <a:p>
            <a:endParaRPr lang="fi-FI" sz="1800" dirty="0"/>
          </a:p>
          <a:p>
            <a:r>
              <a:rPr lang="sv-SE" sz="1800" dirty="0"/>
              <a:t>Migrationsdialogerna är en </a:t>
            </a:r>
            <a:r>
              <a:rPr lang="sv-SE" sz="1800" b="1" dirty="0"/>
              <a:t>pilot till modellen Nationella dialoger</a:t>
            </a:r>
            <a:r>
              <a:rPr lang="sv-SE" sz="1800" dirty="0"/>
              <a:t>.</a:t>
            </a:r>
          </a:p>
          <a:p>
            <a:pPr lvl="1"/>
            <a:r>
              <a:rPr lang="sv-SE" sz="1800" dirty="0">
                <a:hlinkClick r:id="rId2"/>
              </a:rPr>
              <a:t>Nationella dialoger</a:t>
            </a:r>
            <a:r>
              <a:rPr lang="sv-SE" sz="1800" dirty="0"/>
              <a:t> är en modell för samhälleliga dialoger som ordnas i samarbete mellan allmänheten, sammanslutningar och myndigheter.</a:t>
            </a:r>
          </a:p>
        </p:txBody>
      </p:sp>
    </p:spTree>
    <p:extLst>
      <p:ext uri="{BB962C8B-B14F-4D97-AF65-F5344CB8AC3E}">
        <p14:creationId xmlns:p14="http://schemas.microsoft.com/office/powerpoint/2010/main" val="70424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51D85-2404-439D-B979-FD94E754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används materialet</a:t>
            </a:r>
            <a:br>
              <a:rPr lang="sv-SE" dirty="0"/>
            </a:br>
            <a:r>
              <a:rPr lang="sv-SE" dirty="0"/>
              <a:t>från dialogerna?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0B8F363-A707-471E-A861-4B4B04F9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50"/>
            <a:ext cx="9572625" cy="3676650"/>
          </a:xfrm>
        </p:spPr>
        <p:txBody>
          <a:bodyPr/>
          <a:lstStyle/>
          <a:p>
            <a:r>
              <a:rPr lang="sv-SE" sz="1800" dirty="0"/>
              <a:t>Varje dialog sammanfattas i en rapport som skickas till inrikesministeriet. Rapporten nämner inte deltagarnas namn och ministeriet vet inte vilka de är.</a:t>
            </a:r>
          </a:p>
          <a:p>
            <a:endParaRPr lang="fi-FI" sz="1800" dirty="0"/>
          </a:p>
          <a:p>
            <a:r>
              <a:rPr lang="sv-SE" sz="1800" b="1" dirty="0"/>
              <a:t>Av alla dialograpporter görs en gemensam sammanfattning.</a:t>
            </a:r>
          </a:p>
          <a:p>
            <a:pPr lvl="1"/>
            <a:r>
              <a:rPr lang="sv-SE" sz="1800" dirty="0"/>
              <a:t>Sammanfattningen publiceras på inrikesministeriets webbplats i början av 2023. </a:t>
            </a:r>
          </a:p>
          <a:p>
            <a:pPr lvl="1"/>
            <a:r>
              <a:rPr lang="sv-SE" sz="1800" dirty="0"/>
              <a:t>Sammanfattningen är offentlig och kan utnyttjas av vem som helst. Enskilda personer kan inte identifieras i sammanfattningen.</a:t>
            </a:r>
          </a:p>
          <a:p>
            <a:endParaRPr lang="fi-FI" sz="1800" dirty="0"/>
          </a:p>
          <a:p>
            <a:r>
              <a:rPr lang="sv-SE" sz="1800" b="1" dirty="0"/>
              <a:t>Sammanfattningen utnyttjas i den politiska beredningen.</a:t>
            </a:r>
          </a:p>
          <a:p>
            <a:pPr lvl="1"/>
            <a:r>
              <a:rPr lang="sv-SE" sz="1800" dirty="0"/>
              <a:t>Sammanfattningen skickas till alla ministerier och riksdagspartier före nästa regeringsperiod.</a:t>
            </a:r>
          </a:p>
          <a:p>
            <a:pPr lvl="1"/>
            <a:r>
              <a:rPr lang="sv-SE" sz="1800" dirty="0"/>
              <a:t>Ministerierna använder sammanfattningen bland annat i planeringen av tjänsternas tillgänglighet, totalreformen av utlänningslagen och beredningen av den övergripande migrationspolitiken.</a:t>
            </a:r>
          </a:p>
        </p:txBody>
      </p:sp>
    </p:spTree>
    <p:extLst>
      <p:ext uri="{BB962C8B-B14F-4D97-AF65-F5344CB8AC3E}">
        <p14:creationId xmlns:p14="http://schemas.microsoft.com/office/powerpoint/2010/main" val="219918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F3DDDD-8E37-4183-AC25-F2868700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1003"/>
            <a:ext cx="10515600" cy="2852737"/>
          </a:xfrm>
        </p:spPr>
        <p:txBody>
          <a:bodyPr/>
          <a:lstStyle/>
          <a:p>
            <a:r>
              <a:rPr lang="sv-SE" sz="3200" dirty="0"/>
              <a:t>Dagens diskussionstema</a:t>
            </a:r>
            <a:r>
              <a:rPr lang="fi-FI" sz="3200" dirty="0">
                <a:latin typeface="+mj-lt"/>
              </a:rPr>
              <a:t>:</a:t>
            </a:r>
            <a:br>
              <a:rPr lang="fi-FI" sz="3200" dirty="0">
                <a:latin typeface="+mj-lt"/>
              </a:rPr>
            </a:br>
            <a:br>
              <a:rPr lang="fi-FI" dirty="0">
                <a:latin typeface="+mj-lt"/>
              </a:rPr>
            </a:br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Rubriken på din egen dialog här</a:t>
            </a:r>
            <a:endParaRPr lang="fi-FI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604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B1C729-D46F-4875-BF46-CFC695A9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Följande diabilder kan du visa </a:t>
            </a:r>
            <a:br>
              <a:rPr lang="sv-SE" dirty="0"/>
            </a:br>
            <a:r>
              <a:rPr lang="sv-SE" dirty="0"/>
              <a:t>om du vill och om de tjänar introduktionen av ditt tema.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15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B10098-9613-4489-AFEF-725D129B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Migrationens mångfald</a:t>
            </a:r>
            <a:br>
              <a:rPr lang="sv-SE" dirty="0"/>
            </a:br>
            <a:endParaRPr lang="fi-FI" dirty="0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4F0AF93D-0834-440A-8EF7-804000F611DB}"/>
              </a:ext>
            </a:extLst>
          </p:cNvPr>
          <p:cNvSpPr/>
          <p:nvPr/>
        </p:nvSpPr>
        <p:spPr>
          <a:xfrm>
            <a:off x="1608411" y="1284619"/>
            <a:ext cx="8917757" cy="50576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85100214-EA17-4AB2-86EC-1C98466399D8}"/>
              </a:ext>
            </a:extLst>
          </p:cNvPr>
          <p:cNvSpPr txBox="1"/>
          <p:nvPr/>
        </p:nvSpPr>
        <p:spPr>
          <a:xfrm>
            <a:off x="7772294" y="2777003"/>
            <a:ext cx="25459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i="0" dirty="0">
                <a:solidFill>
                  <a:schemeClr val="accent4">
                    <a:lumMod val="75000"/>
                  </a:schemeClr>
                </a:solidFill>
              </a:rPr>
              <a:t>befolkningstillväxt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C6FF1DB6-84E6-48D6-AF97-6778A6E273BA}"/>
              </a:ext>
            </a:extLst>
          </p:cNvPr>
          <p:cNvSpPr txBox="1"/>
          <p:nvPr/>
        </p:nvSpPr>
        <p:spPr>
          <a:xfrm>
            <a:off x="6407987" y="3161626"/>
            <a:ext cx="20099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i="0">
                <a:solidFill>
                  <a:schemeClr val="accent5">
                    <a:lumMod val="75000"/>
                  </a:schemeClr>
                </a:solidFill>
              </a:rPr>
              <a:t>integration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6EB0C54E-717F-4A33-99B1-2FD24491B994}"/>
              </a:ext>
            </a:extLst>
          </p:cNvPr>
          <p:cNvSpPr txBox="1"/>
          <p:nvPr/>
        </p:nvSpPr>
        <p:spPr>
          <a:xfrm>
            <a:off x="6764475" y="4109448"/>
            <a:ext cx="1910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i="0">
                <a:solidFill>
                  <a:schemeClr val="accent2">
                    <a:lumMod val="75000"/>
                  </a:schemeClr>
                </a:solidFill>
              </a:rPr>
              <a:t>mångfald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A28CBBC7-1AAA-4521-87FB-416113B78655}"/>
              </a:ext>
            </a:extLst>
          </p:cNvPr>
          <p:cNvSpPr txBox="1"/>
          <p:nvPr/>
        </p:nvSpPr>
        <p:spPr>
          <a:xfrm>
            <a:off x="5514315" y="4528878"/>
            <a:ext cx="29035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000" b="1" i="0" dirty="0">
                <a:solidFill>
                  <a:schemeClr val="accent5">
                    <a:lumMod val="75000"/>
                  </a:schemeClr>
                </a:solidFill>
              </a:rPr>
              <a:t>arbete och sysselsättning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B0E16D1E-3B30-486A-8512-CB60B5767049}"/>
              </a:ext>
            </a:extLst>
          </p:cNvPr>
          <p:cNvSpPr txBox="1"/>
          <p:nvPr/>
        </p:nvSpPr>
        <p:spPr>
          <a:xfrm>
            <a:off x="8714112" y="3933063"/>
            <a:ext cx="5992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>
                <a:solidFill>
                  <a:schemeClr val="accent2">
                    <a:lumMod val="75000"/>
                  </a:schemeClr>
                </a:solidFill>
              </a:rPr>
              <a:t>familj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8C2CFEB0-0A8C-42E9-8202-59A1E8C1F237}"/>
              </a:ext>
            </a:extLst>
          </p:cNvPr>
          <p:cNvSpPr txBox="1"/>
          <p:nvPr/>
        </p:nvSpPr>
        <p:spPr>
          <a:xfrm>
            <a:off x="1617044" y="2997294"/>
            <a:ext cx="33251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dirty="0">
                <a:solidFill>
                  <a:srgbClr val="002060"/>
                </a:solidFill>
              </a:rPr>
              <a:t>främmande modersmål</a:t>
            </a: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B492B605-223A-4E07-812A-91E0BBBD6734}"/>
              </a:ext>
            </a:extLst>
          </p:cNvPr>
          <p:cNvSpPr txBox="1"/>
          <p:nvPr/>
        </p:nvSpPr>
        <p:spPr>
          <a:xfrm>
            <a:off x="5514315" y="2739899"/>
            <a:ext cx="20571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 dirty="0">
                <a:solidFill>
                  <a:srgbClr val="002060"/>
                </a:solidFill>
              </a:rPr>
              <a:t>tredje kulturens barn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3C7BDA2C-5357-4C0E-8AE1-3DB485CD4615}"/>
              </a:ext>
            </a:extLst>
          </p:cNvPr>
          <p:cNvSpPr txBox="1"/>
          <p:nvPr/>
        </p:nvSpPr>
        <p:spPr>
          <a:xfrm>
            <a:off x="4162186" y="2593522"/>
            <a:ext cx="11512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>
                <a:solidFill>
                  <a:srgbClr val="002060"/>
                </a:solidFill>
              </a:rPr>
              <a:t>minoritet</a:t>
            </a:r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771DE154-4AF4-4A7F-858C-9FD0988C919E}"/>
              </a:ext>
            </a:extLst>
          </p:cNvPr>
          <p:cNvSpPr txBox="1"/>
          <p:nvPr/>
        </p:nvSpPr>
        <p:spPr>
          <a:xfrm>
            <a:off x="4237539" y="4060087"/>
            <a:ext cx="10005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>
                <a:solidFill>
                  <a:schemeClr val="accent2">
                    <a:lumMod val="75000"/>
                  </a:schemeClr>
                </a:solidFill>
              </a:rPr>
              <a:t>diaspora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7053866D-26B2-4E83-A192-E288577AFD7D}"/>
              </a:ext>
            </a:extLst>
          </p:cNvPr>
          <p:cNvSpPr txBox="1"/>
          <p:nvPr/>
        </p:nvSpPr>
        <p:spPr>
          <a:xfrm>
            <a:off x="3750237" y="3429636"/>
            <a:ext cx="10890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 i="0">
                <a:solidFill>
                  <a:schemeClr val="accent4">
                    <a:lumMod val="75000"/>
                  </a:schemeClr>
                </a:solidFill>
              </a:rPr>
              <a:t>polarisering</a:t>
            </a:r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4CF15126-D17B-404F-A67F-C2F463F8A057}"/>
              </a:ext>
            </a:extLst>
          </p:cNvPr>
          <p:cNvSpPr txBox="1"/>
          <p:nvPr/>
        </p:nvSpPr>
        <p:spPr>
          <a:xfrm>
            <a:off x="5244310" y="3553977"/>
            <a:ext cx="23271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600" b="1" dirty="0">
                <a:solidFill>
                  <a:srgbClr val="002060"/>
                </a:solidFill>
              </a:rPr>
              <a:t>delaktighet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8B11412A-6891-415E-9B72-DC8A8D50E3B0}"/>
              </a:ext>
            </a:extLst>
          </p:cNvPr>
          <p:cNvSpPr txBox="1"/>
          <p:nvPr/>
        </p:nvSpPr>
        <p:spPr>
          <a:xfrm>
            <a:off x="5238107" y="2288832"/>
            <a:ext cx="27412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dirty="0">
                <a:solidFill>
                  <a:schemeClr val="accent5"/>
                </a:solidFill>
              </a:rPr>
              <a:t>invandrarföreningar</a:t>
            </a:r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009A1D8A-9E8A-4BCE-A2FF-88BAB76B8174}"/>
              </a:ext>
            </a:extLst>
          </p:cNvPr>
          <p:cNvSpPr txBox="1"/>
          <p:nvPr/>
        </p:nvSpPr>
        <p:spPr>
          <a:xfrm>
            <a:off x="2502173" y="4902494"/>
            <a:ext cx="32197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>
                <a:solidFill>
                  <a:schemeClr val="accent2">
                    <a:lumMod val="75000"/>
                  </a:schemeClr>
                </a:solidFill>
              </a:rPr>
              <a:t>utländsk bakgrund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4B0411E8-2D64-4E30-B056-4FDD675C167D}"/>
              </a:ext>
            </a:extLst>
          </p:cNvPr>
          <p:cNvSpPr txBox="1"/>
          <p:nvPr/>
        </p:nvSpPr>
        <p:spPr>
          <a:xfrm>
            <a:off x="5006253" y="3002236"/>
            <a:ext cx="12854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>
                <a:solidFill>
                  <a:schemeClr val="accent2">
                    <a:lumMod val="75000"/>
                  </a:schemeClr>
                </a:solidFill>
              </a:rPr>
              <a:t>trygghet</a:t>
            </a:r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id="{A61AD6D4-1DFD-46EF-B115-748B40E63DD6}"/>
              </a:ext>
            </a:extLst>
          </p:cNvPr>
          <p:cNvSpPr txBox="1"/>
          <p:nvPr/>
        </p:nvSpPr>
        <p:spPr>
          <a:xfrm>
            <a:off x="7772294" y="4941963"/>
            <a:ext cx="21802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 dirty="0">
                <a:solidFill>
                  <a:schemeClr val="accent2">
                    <a:lumMod val="75000"/>
                  </a:schemeClr>
                </a:solidFill>
              </a:rPr>
              <a:t>etniska minoriteter</a:t>
            </a:r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305E8AE9-C546-477F-8D22-26982BB29D3C}"/>
              </a:ext>
            </a:extLst>
          </p:cNvPr>
          <p:cNvSpPr txBox="1"/>
          <p:nvPr/>
        </p:nvSpPr>
        <p:spPr>
          <a:xfrm>
            <a:off x="7143288" y="1952959"/>
            <a:ext cx="12745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i="0" dirty="0">
                <a:solidFill>
                  <a:srgbClr val="002060"/>
                </a:solidFill>
              </a:rPr>
              <a:t>ekonomi</a:t>
            </a:r>
          </a:p>
        </p:txBody>
      </p:sp>
      <p:sp>
        <p:nvSpPr>
          <p:cNvPr id="77" name="Tekstiruutu 76">
            <a:extLst>
              <a:ext uri="{FF2B5EF4-FFF2-40B4-BE49-F238E27FC236}">
                <a16:creationId xmlns:a16="http://schemas.microsoft.com/office/drawing/2014/main" id="{F73E5B17-029D-4526-9397-2B4FC7D2B875}"/>
              </a:ext>
            </a:extLst>
          </p:cNvPr>
          <p:cNvSpPr txBox="1"/>
          <p:nvPr/>
        </p:nvSpPr>
        <p:spPr>
          <a:xfrm>
            <a:off x="5454843" y="2056281"/>
            <a:ext cx="11109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>
                <a:solidFill>
                  <a:schemeClr val="accent2">
                    <a:lumMod val="75000"/>
                  </a:schemeClr>
                </a:solidFill>
              </a:rPr>
              <a:t>välfärd</a:t>
            </a: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E860A708-5456-4744-8D88-F457E50F3C3C}"/>
              </a:ext>
            </a:extLst>
          </p:cNvPr>
          <p:cNvSpPr txBox="1"/>
          <p:nvPr/>
        </p:nvSpPr>
        <p:spPr>
          <a:xfrm>
            <a:off x="3811252" y="2322291"/>
            <a:ext cx="11512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>
                <a:solidFill>
                  <a:schemeClr val="accent5"/>
                </a:solidFill>
              </a:rPr>
              <a:t>flykting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854BD690-9A65-4FF5-A83C-A4DBAF1E6C32}"/>
              </a:ext>
            </a:extLst>
          </p:cNvPr>
          <p:cNvSpPr txBox="1"/>
          <p:nvPr/>
        </p:nvSpPr>
        <p:spPr>
          <a:xfrm>
            <a:off x="2560959" y="3769996"/>
            <a:ext cx="21768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>
                <a:solidFill>
                  <a:schemeClr val="accent5">
                    <a:lumMod val="75000"/>
                  </a:schemeClr>
                </a:solidFill>
              </a:rPr>
              <a:t>internationellt skydd</a:t>
            </a:r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1DD970F8-0E06-49C2-AAE1-8FF794CC6EAA}"/>
              </a:ext>
            </a:extLst>
          </p:cNvPr>
          <p:cNvSpPr txBox="1"/>
          <p:nvPr/>
        </p:nvSpPr>
        <p:spPr>
          <a:xfrm>
            <a:off x="5836472" y="5217189"/>
            <a:ext cx="21802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 i="0" dirty="0">
                <a:solidFill>
                  <a:schemeClr val="accent5">
                    <a:lumMod val="75000"/>
                  </a:schemeClr>
                </a:solidFill>
              </a:rPr>
              <a:t>återflyttare i Finland</a:t>
            </a:r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AAE582B3-4C5D-421A-A8A2-A293EBCD609D}"/>
              </a:ext>
            </a:extLst>
          </p:cNvPr>
          <p:cNvSpPr txBox="1"/>
          <p:nvPr/>
        </p:nvSpPr>
        <p:spPr>
          <a:xfrm>
            <a:off x="2512194" y="4470161"/>
            <a:ext cx="9016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i="0" dirty="0">
                <a:solidFill>
                  <a:schemeClr val="accent5">
                    <a:lumMod val="75000"/>
                  </a:schemeClr>
                </a:solidFill>
              </a:rPr>
              <a:t>kärlek</a:t>
            </a:r>
          </a:p>
        </p:txBody>
      </p:sp>
      <p:sp>
        <p:nvSpPr>
          <p:cNvPr id="82" name="Tekstiruutu 81">
            <a:extLst>
              <a:ext uri="{FF2B5EF4-FFF2-40B4-BE49-F238E27FC236}">
                <a16:creationId xmlns:a16="http://schemas.microsoft.com/office/drawing/2014/main" id="{F30F10AD-2423-48F8-A662-7227F05056D9}"/>
              </a:ext>
            </a:extLst>
          </p:cNvPr>
          <p:cNvSpPr txBox="1"/>
          <p:nvPr/>
        </p:nvSpPr>
        <p:spPr>
          <a:xfrm>
            <a:off x="8422721" y="3671945"/>
            <a:ext cx="5040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 i="0">
                <a:solidFill>
                  <a:srgbClr val="002060"/>
                </a:solidFill>
              </a:rPr>
              <a:t>släkt</a:t>
            </a:r>
          </a:p>
        </p:txBody>
      </p:sp>
      <p:sp>
        <p:nvSpPr>
          <p:cNvPr id="83" name="Tekstiruutu 82">
            <a:extLst>
              <a:ext uri="{FF2B5EF4-FFF2-40B4-BE49-F238E27FC236}">
                <a16:creationId xmlns:a16="http://schemas.microsoft.com/office/drawing/2014/main" id="{655D247C-6AD0-44DF-9275-68C41F1596CB}"/>
              </a:ext>
            </a:extLst>
          </p:cNvPr>
          <p:cNvSpPr txBox="1"/>
          <p:nvPr/>
        </p:nvSpPr>
        <p:spPr>
          <a:xfrm>
            <a:off x="8926817" y="4579040"/>
            <a:ext cx="161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 i="0" dirty="0">
                <a:solidFill>
                  <a:srgbClr val="002060"/>
                </a:solidFill>
              </a:rPr>
              <a:t>tillfälligt skydd</a:t>
            </a:r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1764D821-46F8-4A00-9A43-C1825F771184}"/>
              </a:ext>
            </a:extLst>
          </p:cNvPr>
          <p:cNvSpPr txBox="1"/>
          <p:nvPr/>
        </p:nvSpPr>
        <p:spPr>
          <a:xfrm>
            <a:off x="8559061" y="5334707"/>
            <a:ext cx="11949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i="0">
                <a:solidFill>
                  <a:srgbClr val="002060"/>
                </a:solidFill>
              </a:rPr>
              <a:t>studier</a:t>
            </a:r>
          </a:p>
        </p:txBody>
      </p:sp>
      <p:sp>
        <p:nvSpPr>
          <p:cNvPr id="85" name="Tekstiruutu 84">
            <a:extLst>
              <a:ext uri="{FF2B5EF4-FFF2-40B4-BE49-F238E27FC236}">
                <a16:creationId xmlns:a16="http://schemas.microsoft.com/office/drawing/2014/main" id="{D3ADBE70-1FF0-4DED-ADA5-E478651D776C}"/>
              </a:ext>
            </a:extLst>
          </p:cNvPr>
          <p:cNvSpPr txBox="1"/>
          <p:nvPr/>
        </p:nvSpPr>
        <p:spPr>
          <a:xfrm>
            <a:off x="4849683" y="5365428"/>
            <a:ext cx="8857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 i="0" dirty="0">
                <a:solidFill>
                  <a:srgbClr val="002060"/>
                </a:solidFill>
              </a:rPr>
              <a:t>äventyr</a:t>
            </a:r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3899D2C8-4C47-4BCA-AFAF-2070C6999E80}"/>
              </a:ext>
            </a:extLst>
          </p:cNvPr>
          <p:cNvSpPr txBox="1"/>
          <p:nvPr/>
        </p:nvSpPr>
        <p:spPr>
          <a:xfrm>
            <a:off x="3811252" y="4369309"/>
            <a:ext cx="10005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400" b="1" i="0" dirty="0">
                <a:solidFill>
                  <a:srgbClr val="002060"/>
                </a:solidFill>
              </a:rPr>
              <a:t>kultur</a:t>
            </a:r>
          </a:p>
        </p:txBody>
      </p:sp>
      <p:sp>
        <p:nvSpPr>
          <p:cNvPr id="87" name="Tekstiruutu 86">
            <a:extLst>
              <a:ext uri="{FF2B5EF4-FFF2-40B4-BE49-F238E27FC236}">
                <a16:creationId xmlns:a16="http://schemas.microsoft.com/office/drawing/2014/main" id="{9EFBBD05-8460-4245-B2C0-071E804318E8}"/>
              </a:ext>
            </a:extLst>
          </p:cNvPr>
          <p:cNvSpPr txBox="1"/>
          <p:nvPr/>
        </p:nvSpPr>
        <p:spPr>
          <a:xfrm>
            <a:off x="8192978" y="2369475"/>
            <a:ext cx="16729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marginalisering</a:t>
            </a:r>
          </a:p>
        </p:txBody>
      </p:sp>
      <p:sp>
        <p:nvSpPr>
          <p:cNvPr id="88" name="Tekstiruutu 87">
            <a:extLst>
              <a:ext uri="{FF2B5EF4-FFF2-40B4-BE49-F238E27FC236}">
                <a16:creationId xmlns:a16="http://schemas.microsoft.com/office/drawing/2014/main" id="{E29FF66A-5E71-421A-B5BD-5B5CC7CCA7D9}"/>
              </a:ext>
            </a:extLst>
          </p:cNvPr>
          <p:cNvSpPr txBox="1"/>
          <p:nvPr/>
        </p:nvSpPr>
        <p:spPr>
          <a:xfrm>
            <a:off x="3191501" y="5562243"/>
            <a:ext cx="16477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b="1" i="0">
                <a:solidFill>
                  <a:srgbClr val="002060"/>
                </a:solidFill>
              </a:rPr>
              <a:t>jämlikhet</a:t>
            </a:r>
          </a:p>
        </p:txBody>
      </p:sp>
    </p:spTree>
    <p:extLst>
      <p:ext uri="{BB962C8B-B14F-4D97-AF65-F5344CB8AC3E}">
        <p14:creationId xmlns:p14="http://schemas.microsoft.com/office/powerpoint/2010/main" val="296035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DD0D8-AE60-419D-A403-CF69EF74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Migrationen i </a:t>
            </a:r>
            <a:br>
              <a:rPr lang="sv-SE" dirty="0"/>
            </a:br>
            <a:r>
              <a:rPr lang="sv-SE" dirty="0"/>
              <a:t>den finländska statistiken</a:t>
            </a:r>
            <a:endParaRPr lang="fi-FI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1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D9EA6304-25E6-471F-A278-53E5AD469DC5}"/>
              </a:ext>
            </a:extLst>
          </p:cNvPr>
          <p:cNvSpPr txBox="1">
            <a:spLocks/>
          </p:cNvSpPr>
          <p:nvPr/>
        </p:nvSpPr>
        <p:spPr>
          <a:xfrm>
            <a:off x="838201" y="1497932"/>
            <a:ext cx="4455252" cy="38621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142D55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/>
              <a:t>Finlands befolkning åldras och antalet personer i arbetsför ålder minskar</a:t>
            </a:r>
            <a:endParaRPr lang="fi-FI" dirty="0">
              <a:latin typeface="+mj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CF419BF-4FCE-4C4D-A56C-A2427D30E8FB}"/>
              </a:ext>
            </a:extLst>
          </p:cNvPr>
          <p:cNvSpPr txBox="1"/>
          <p:nvPr/>
        </p:nvSpPr>
        <p:spPr>
          <a:xfrm>
            <a:off x="6168515" y="514348"/>
            <a:ext cx="476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Åldersstrukturen i Finlands befolkning 2021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1E097A69-8C95-46E2-9FE7-BB9A477CDE2B}"/>
              </a:ext>
            </a:extLst>
          </p:cNvPr>
          <p:cNvGrpSpPr/>
          <p:nvPr/>
        </p:nvGrpSpPr>
        <p:grpSpPr>
          <a:xfrm>
            <a:off x="5471985" y="920169"/>
            <a:ext cx="6110417" cy="5423483"/>
            <a:chOff x="5471985" y="920169"/>
            <a:chExt cx="6110417" cy="5423483"/>
          </a:xfrm>
        </p:grpSpPr>
        <p:pic>
          <p:nvPicPr>
            <p:cNvPr id="4" name="Kuva 3" descr="År 1917 var åldersstrukturen i Finlands befolkning sådan att de yngre åldersklasserna alltid var större än de äldre. År 2021 utgjorde 70–30-åringarna de största åldersklasserna.">
              <a:extLst>
                <a:ext uri="{FF2B5EF4-FFF2-40B4-BE49-F238E27FC236}">
                  <a16:creationId xmlns:a16="http://schemas.microsoft.com/office/drawing/2014/main" id="{030D3C3A-3B66-4716-9349-441DABED1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1344" y="920169"/>
              <a:ext cx="6061058" cy="5423483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BD716425-1FD2-47C1-829E-06D6D9043F21}"/>
                </a:ext>
              </a:extLst>
            </p:cNvPr>
            <p:cNvSpPr txBox="1"/>
            <p:nvPr/>
          </p:nvSpPr>
          <p:spPr>
            <a:xfrm>
              <a:off x="5471985" y="994399"/>
              <a:ext cx="5905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Ålder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DEAE87FD-500C-4B55-B0DC-9130401BC5B3}"/>
                </a:ext>
              </a:extLst>
            </p:cNvPr>
            <p:cNvSpPr txBox="1"/>
            <p:nvPr/>
          </p:nvSpPr>
          <p:spPr>
            <a:xfrm>
              <a:off x="6228393" y="994399"/>
              <a:ext cx="5905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/>
                <a:t>Män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B12B2459-0798-41B6-AC60-DA2B01FBAAFD}"/>
                </a:ext>
              </a:extLst>
            </p:cNvPr>
            <p:cNvSpPr txBox="1"/>
            <p:nvPr/>
          </p:nvSpPr>
          <p:spPr>
            <a:xfrm>
              <a:off x="10452683" y="994398"/>
              <a:ext cx="75366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/>
                <a:t>Kvinnor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2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E835D-7E6C-4607-A793-3883B746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Antalet invandrare i Finland har tiodubblats sedan 1990-talet</a:t>
            </a:r>
            <a:endParaRPr lang="fi-FI" dirty="0"/>
          </a:p>
        </p:txBody>
      </p:sp>
      <p:graphicFrame>
        <p:nvGraphicFramePr>
          <p:cNvPr id="4" name="Sisällön paikkamerkki 6" descr="Antalet utländska medborgare i Finland var i början av 1990-talet cirka 20 000, år 2021 nästan 300 000.">
            <a:extLst>
              <a:ext uri="{FF2B5EF4-FFF2-40B4-BE49-F238E27FC236}">
                <a16:creationId xmlns:a16="http://schemas.microsoft.com/office/drawing/2014/main" id="{E723A5AB-0C54-4B4E-B78D-B3486DE80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88524"/>
              </p:ext>
            </p:extLst>
          </p:nvPr>
        </p:nvGraphicFramePr>
        <p:xfrm>
          <a:off x="838200" y="2114550"/>
          <a:ext cx="95726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296565"/>
      </p:ext>
    </p:extLst>
  </p:cSld>
  <p:clrMapOvr>
    <a:masterClrMapping/>
  </p:clrMapOvr>
</p:sld>
</file>

<file path=ppt/theme/theme1.xml><?xml version="1.0" encoding="utf-8"?>
<a:theme xmlns:a="http://schemas.openxmlformats.org/drawingml/2006/main" name="Maahanmuuttodialogit">
  <a:themeElements>
    <a:clrScheme name="Sisäministeriö">
      <a:dk1>
        <a:sysClr val="windowText" lastClr="000000"/>
      </a:dk1>
      <a:lt1>
        <a:sysClr val="window" lastClr="FFFFFF"/>
      </a:lt1>
      <a:dk2>
        <a:srgbClr val="142D55"/>
      </a:dk2>
      <a:lt2>
        <a:srgbClr val="E7E6E6"/>
      </a:lt2>
      <a:accent1>
        <a:srgbClr val="142D55"/>
      </a:accent1>
      <a:accent2>
        <a:srgbClr val="829BD7"/>
      </a:accent2>
      <a:accent3>
        <a:srgbClr val="D25532"/>
      </a:accent3>
      <a:accent4>
        <a:srgbClr val="F59B69"/>
      </a:accent4>
      <a:accent5>
        <a:srgbClr val="355550"/>
      </a:accent5>
      <a:accent6>
        <a:srgbClr val="C3DCDC"/>
      </a:accent6>
      <a:hlink>
        <a:srgbClr val="0563C1"/>
      </a:hlink>
      <a:folHlink>
        <a:srgbClr val="954F72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2D5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0" id="{3A8C1E97-D452-7B44-BF92-ADF0CAD17C5D}" vid="{61441D31-C291-2043-A6F5-BD4F284E13B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SM_powerpoint-kaamos_v2019-09-25</Template>
  <TotalTime>0</TotalTime>
  <Words>422</Words>
  <Application>Microsoft Office PowerPoint</Application>
  <PresentationFormat>Laajakuva</PresentationFormat>
  <Paragraphs>81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Maahanmuuttodialogit</vt:lpstr>
      <vt:lpstr>Informativa diabilder för migrationsdialog</vt:lpstr>
      <vt:lpstr>Vad är migrationsdialogerna?</vt:lpstr>
      <vt:lpstr>Hur används materialet från dialogerna?</vt:lpstr>
      <vt:lpstr>Dagens diskussionstema:  Rubriken på din egen dialog här</vt:lpstr>
      <vt:lpstr>Följande diabilder kan du visa  om du vill och om de tjänar introduktionen av ditt tema.</vt:lpstr>
      <vt:lpstr>Migrationens mångfald </vt:lpstr>
      <vt:lpstr>Migrationen i  den finländska statistiken</vt:lpstr>
      <vt:lpstr>PowerPoint-esitys</vt:lpstr>
      <vt:lpstr>Antalet invandrare i Finland har tiodubblats sedan 1990-talet</vt:lpstr>
      <vt:lpstr>Arbete, familj och studier främsta orsakerna till att flytta till Finland</vt:lpstr>
      <vt:lpstr>De 10 största nationalitetsgrupperna i Finland 2021</vt:lpstr>
      <vt:lpstr>Sysselsättningsgrad enligt härkomst 1995–2020</vt:lpstr>
      <vt:lpstr>Valdeltagande enligt härkomst  2015–2019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2022-09-21T10:16:40Z</dcterms:created>
  <dcterms:modified xsi:type="dcterms:W3CDTF">2022-09-27T16:29:59Z</dcterms:modified>
</cp:coreProperties>
</file>