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7"/>
  </p:notesMasterIdLst>
  <p:sldIdLst>
    <p:sldId id="380" r:id="rId2"/>
    <p:sldId id="393" r:id="rId3"/>
    <p:sldId id="392" r:id="rId4"/>
    <p:sldId id="396" r:id="rId5"/>
    <p:sldId id="397" r:id="rId6"/>
    <p:sldId id="398" r:id="rId7"/>
    <p:sldId id="407" r:id="rId8"/>
    <p:sldId id="408" r:id="rId9"/>
    <p:sldId id="410" r:id="rId10"/>
    <p:sldId id="409" r:id="rId11"/>
    <p:sldId id="411" r:id="rId12"/>
    <p:sldId id="412" r:id="rId13"/>
    <p:sldId id="413" r:id="rId14"/>
    <p:sldId id="414" r:id="rId15"/>
    <p:sldId id="390" r:id="rId16"/>
  </p:sldIdLst>
  <p:sldSz cx="12192000" cy="6858000"/>
  <p:notesSz cx="6797675" cy="992505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5532"/>
    <a:srgbClr val="142D55"/>
    <a:srgbClr val="F79A71"/>
    <a:srgbClr val="BE3246"/>
    <a:srgbClr val="F5B4B4"/>
    <a:srgbClr val="779FD0"/>
    <a:srgbClr val="839ACF"/>
    <a:srgbClr val="FFFFFF"/>
    <a:srgbClr val="3555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50" autoAdjust="0"/>
    <p:restoredTop sz="94291" autoAdjust="0"/>
  </p:normalViewPr>
  <p:slideViewPr>
    <p:cSldViewPr snapToGrid="0" showGuides="1">
      <p:cViewPr varScale="1">
        <p:scale>
          <a:sx n="108" d="100"/>
          <a:sy n="108" d="100"/>
        </p:scale>
        <p:origin x="930" y="102"/>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5659" cy="497976"/>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50443" y="0"/>
            <a:ext cx="2945659" cy="497976"/>
          </a:xfrm>
          <a:prstGeom prst="rect">
            <a:avLst/>
          </a:prstGeom>
        </p:spPr>
        <p:txBody>
          <a:bodyPr vert="horz" lIns="91440" tIns="45720" rIns="91440" bIns="45720" rtlCol="0"/>
          <a:lstStyle>
            <a:lvl1pPr algn="r">
              <a:defRPr sz="1200"/>
            </a:lvl1pPr>
          </a:lstStyle>
          <a:p>
            <a:fld id="{5CF1FEAF-244B-4E85-9983-4B7EF31AA37A}" type="datetimeFigureOut">
              <a:rPr lang="fi-FI" smtClean="0"/>
              <a:t>23.09.2022</a:t>
            </a:fld>
            <a:endParaRPr lang="fi-FI"/>
          </a:p>
        </p:txBody>
      </p:sp>
      <p:sp>
        <p:nvSpPr>
          <p:cNvPr id="4" name="Dian kuvan paikkamerkki 3"/>
          <p:cNvSpPr>
            <a:spLocks noGrp="1" noRot="1" noChangeAspect="1"/>
          </p:cNvSpPr>
          <p:nvPr>
            <p:ph type="sldImg" idx="2"/>
          </p:nvPr>
        </p:nvSpPr>
        <p:spPr>
          <a:xfrm>
            <a:off x="420688" y="1239838"/>
            <a:ext cx="5956300" cy="3351212"/>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9768" y="4776431"/>
            <a:ext cx="5438140" cy="3907988"/>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9427076"/>
            <a:ext cx="2945659" cy="497975"/>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50443" y="9427076"/>
            <a:ext cx="2945659" cy="497975"/>
          </a:xfrm>
          <a:prstGeom prst="rect">
            <a:avLst/>
          </a:prstGeom>
        </p:spPr>
        <p:txBody>
          <a:bodyPr vert="horz" lIns="91440" tIns="45720" rIns="91440" bIns="45720" rtlCol="0" anchor="b"/>
          <a:lstStyle>
            <a:lvl1pPr algn="r">
              <a:defRPr sz="1200"/>
            </a:lvl1pPr>
          </a:lstStyle>
          <a:p>
            <a:fld id="{3FB1131B-2866-4FFE-B209-00BAE19CC356}" type="slidenum">
              <a:rPr lang="fi-FI" smtClean="0"/>
              <a:t>‹#›</a:t>
            </a:fld>
            <a:endParaRPr lang="fi-FI"/>
          </a:p>
        </p:txBody>
      </p:sp>
    </p:spTree>
    <p:extLst>
      <p:ext uri="{BB962C8B-B14F-4D97-AF65-F5344CB8AC3E}">
        <p14:creationId xmlns:p14="http://schemas.microsoft.com/office/powerpoint/2010/main" val="3680971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FI" dirty="0"/>
              <a:t>#migrationsdialoger</a:t>
            </a:r>
            <a:endParaRPr lang="sv-SE" dirty="0"/>
          </a:p>
        </p:txBody>
      </p:sp>
      <p:sp>
        <p:nvSpPr>
          <p:cNvPr id="4" name="Platshållare för bildnummer 3"/>
          <p:cNvSpPr>
            <a:spLocks noGrp="1"/>
          </p:cNvSpPr>
          <p:nvPr>
            <p:ph type="sldNum" sz="quarter" idx="5"/>
          </p:nvPr>
        </p:nvSpPr>
        <p:spPr/>
        <p:txBody>
          <a:bodyPr/>
          <a:lstStyle/>
          <a:p>
            <a:fld id="{3FB1131B-2866-4FFE-B209-00BAE19CC356}" type="slidenum">
              <a:rPr lang="fi-FI" smtClean="0"/>
              <a:t>1</a:t>
            </a:fld>
            <a:endParaRPr lang="fi-FI"/>
          </a:p>
        </p:txBody>
      </p:sp>
    </p:spTree>
    <p:extLst>
      <p:ext uri="{BB962C8B-B14F-4D97-AF65-F5344CB8AC3E}">
        <p14:creationId xmlns:p14="http://schemas.microsoft.com/office/powerpoint/2010/main" val="1009072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FI"/>
              <a:t>#migrationsdialoger</a:t>
            </a:r>
            <a:endParaRPr lang="sv-SE" dirty="0"/>
          </a:p>
        </p:txBody>
      </p:sp>
      <p:sp>
        <p:nvSpPr>
          <p:cNvPr id="4" name="Platshållare för bildnummer 3"/>
          <p:cNvSpPr>
            <a:spLocks noGrp="1"/>
          </p:cNvSpPr>
          <p:nvPr>
            <p:ph type="sldNum" sz="quarter" idx="5"/>
          </p:nvPr>
        </p:nvSpPr>
        <p:spPr/>
        <p:txBody>
          <a:bodyPr/>
          <a:lstStyle/>
          <a:p>
            <a:fld id="{3FB1131B-2866-4FFE-B209-00BAE19CC356}" type="slidenum">
              <a:rPr lang="fi-FI" smtClean="0"/>
              <a:t>15</a:t>
            </a:fld>
            <a:endParaRPr lang="fi-FI"/>
          </a:p>
        </p:txBody>
      </p:sp>
    </p:spTree>
    <p:extLst>
      <p:ext uri="{BB962C8B-B14F-4D97-AF65-F5344CB8AC3E}">
        <p14:creationId xmlns:p14="http://schemas.microsoft.com/office/powerpoint/2010/main" val="18310767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tsikkodia">
    <p:bg>
      <p:bgPr>
        <a:solidFill>
          <a:srgbClr val="D25532"/>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D41E9EA-E4AC-42C5-BACF-81F33CE7A344}"/>
              </a:ext>
            </a:extLst>
          </p:cNvPr>
          <p:cNvSpPr>
            <a:spLocks noGrp="1"/>
          </p:cNvSpPr>
          <p:nvPr>
            <p:ph type="ctrTitle"/>
          </p:nvPr>
        </p:nvSpPr>
        <p:spPr>
          <a:xfrm>
            <a:off x="4648200" y="1370013"/>
            <a:ext cx="6553200" cy="2387600"/>
          </a:xfrm>
        </p:spPr>
        <p:txBody>
          <a:bodyPr anchor="b">
            <a:normAutofit/>
          </a:bodyPr>
          <a:lstStyle>
            <a:lvl1pPr algn="ctr">
              <a:lnSpc>
                <a:spcPct val="100000"/>
              </a:lnSpc>
              <a:defRPr sz="5000">
                <a:solidFill>
                  <a:srgbClr val="FFFFFF"/>
                </a:solidFill>
              </a:defRPr>
            </a:lvl1pPr>
          </a:lstStyle>
          <a:p>
            <a:r>
              <a:rPr lang="fi-FI"/>
              <a:t>Muokkaa ots. perustyyl. napsautt.</a:t>
            </a:r>
          </a:p>
        </p:txBody>
      </p:sp>
      <p:sp>
        <p:nvSpPr>
          <p:cNvPr id="3" name="Alaotsikko 2">
            <a:extLst>
              <a:ext uri="{FF2B5EF4-FFF2-40B4-BE49-F238E27FC236}">
                <a16:creationId xmlns:a16="http://schemas.microsoft.com/office/drawing/2014/main" id="{5B695E79-8FA4-428E-BA79-89D4221158A2}"/>
              </a:ext>
            </a:extLst>
          </p:cNvPr>
          <p:cNvSpPr>
            <a:spLocks noGrp="1"/>
          </p:cNvSpPr>
          <p:nvPr>
            <p:ph type="subTitle" idx="1" hasCustomPrompt="1"/>
          </p:nvPr>
        </p:nvSpPr>
        <p:spPr>
          <a:xfrm>
            <a:off x="4648200" y="4133850"/>
            <a:ext cx="6553200" cy="1066800"/>
          </a:xfrm>
        </p:spPr>
        <p:txBody>
          <a:bodyPr>
            <a:normAutofit/>
          </a:bodyPr>
          <a:lstStyle>
            <a:lvl1pPr marL="0" indent="0" algn="ctr">
              <a:spcAft>
                <a:spcPts val="0"/>
              </a:spcAft>
              <a:buNone/>
              <a:defRPr sz="30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Esittäjän nimi pvm.kk.vuosi</a:t>
            </a:r>
          </a:p>
        </p:txBody>
      </p:sp>
      <p:sp>
        <p:nvSpPr>
          <p:cNvPr id="8" name="Kuvan paikkamerkki 6">
            <a:extLst>
              <a:ext uri="{FF2B5EF4-FFF2-40B4-BE49-F238E27FC236}">
                <a16:creationId xmlns:a16="http://schemas.microsoft.com/office/drawing/2014/main" id="{676B1168-3B4E-475B-A7E8-D7FABA160F69}"/>
              </a:ext>
            </a:extLst>
          </p:cNvPr>
          <p:cNvSpPr>
            <a:spLocks noGrp="1"/>
          </p:cNvSpPr>
          <p:nvPr>
            <p:ph type="pic" sz="quarter" idx="10" hasCustomPrompt="1"/>
          </p:nvPr>
        </p:nvSpPr>
        <p:spPr>
          <a:xfrm>
            <a:off x="9649181" y="6054725"/>
            <a:ext cx="2160000" cy="540000"/>
          </a:xfrm>
        </p:spPr>
        <p:txBody>
          <a:bodyPr anchor="ctr" anchorCtr="0">
            <a:normAutofit/>
          </a:bodyPr>
          <a:lstStyle>
            <a:lvl1pPr marL="0" indent="0" algn="ctr">
              <a:buNone/>
              <a:defRPr sz="1400">
                <a:solidFill>
                  <a:schemeClr val="bg1"/>
                </a:solidFill>
              </a:defRPr>
            </a:lvl1pPr>
          </a:lstStyle>
          <a:p>
            <a:r>
              <a:rPr lang="fi-FI"/>
              <a:t>Yhteistyökumppanin logo</a:t>
            </a:r>
          </a:p>
        </p:txBody>
      </p:sp>
      <p:pic>
        <p:nvPicPr>
          <p:cNvPr id="12" name="Kuva 11">
            <a:extLst>
              <a:ext uri="{FF2B5EF4-FFF2-40B4-BE49-F238E27FC236}">
                <a16:creationId xmlns:a16="http://schemas.microsoft.com/office/drawing/2014/main" id="{42C54172-59AC-4DD7-A3B2-B35D80A410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8396" y="1413507"/>
            <a:ext cx="2929555" cy="3872705"/>
          </a:xfrm>
          <a:prstGeom prst="rect">
            <a:avLst/>
          </a:prstGeom>
        </p:spPr>
      </p:pic>
      <p:pic>
        <p:nvPicPr>
          <p:cNvPr id="13" name="Kuva 12">
            <a:extLst>
              <a:ext uri="{FF2B5EF4-FFF2-40B4-BE49-F238E27FC236}">
                <a16:creationId xmlns:a16="http://schemas.microsoft.com/office/drawing/2014/main" id="{73C8A0DA-F654-42A5-8E11-AF88E5EC9C1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2117942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san ylätunniste">
    <p:bg>
      <p:bgPr>
        <a:solidFill>
          <a:srgbClr val="D25532"/>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2453D22-AF69-43F1-AA10-7BD32BB8B50B}"/>
              </a:ext>
            </a:extLst>
          </p:cNvPr>
          <p:cNvSpPr>
            <a:spLocks noGrp="1"/>
          </p:cNvSpPr>
          <p:nvPr>
            <p:ph type="title"/>
          </p:nvPr>
        </p:nvSpPr>
        <p:spPr>
          <a:xfrm>
            <a:off x="831850" y="2024063"/>
            <a:ext cx="10515600" cy="2852737"/>
          </a:xfrm>
        </p:spPr>
        <p:txBody>
          <a:bodyPr anchor="ctr" anchorCtr="0"/>
          <a:lstStyle>
            <a:lvl1pPr algn="ctr">
              <a:lnSpc>
                <a:spcPct val="95000"/>
              </a:lnSpc>
              <a:defRPr sz="5000">
                <a:solidFill>
                  <a:srgbClr val="FFFFFF"/>
                </a:solidFill>
              </a:defRPr>
            </a:lvl1pPr>
          </a:lstStyle>
          <a:p>
            <a:r>
              <a:rPr lang="fi-FI"/>
              <a:t>Muokkaa ots. perustyyl. napsautt.</a:t>
            </a:r>
          </a:p>
        </p:txBody>
      </p:sp>
      <p:sp>
        <p:nvSpPr>
          <p:cNvPr id="4" name="Päivämäärän paikkamerkki 3">
            <a:extLst>
              <a:ext uri="{FF2B5EF4-FFF2-40B4-BE49-F238E27FC236}">
                <a16:creationId xmlns:a16="http://schemas.microsoft.com/office/drawing/2014/main" id="{7CB55730-CAF9-4A25-851A-D68FCDB34197}"/>
              </a:ext>
            </a:extLst>
          </p:cNvPr>
          <p:cNvSpPr>
            <a:spLocks noGrp="1"/>
          </p:cNvSpPr>
          <p:nvPr>
            <p:ph type="dt" sz="half" idx="10"/>
          </p:nvPr>
        </p:nvSpPr>
        <p:spPr/>
        <p:txBody>
          <a:bodyPr/>
          <a:lstStyle>
            <a:lvl1pPr>
              <a:defRPr>
                <a:solidFill>
                  <a:srgbClr val="FFFFFF"/>
                </a:solidFill>
              </a:defRPr>
            </a:lvl1pPr>
          </a:lstStyle>
          <a:p>
            <a:fld id="{1D6DD1E3-C7F7-4AFD-ADCE-E8524217488F}" type="datetime1">
              <a:rPr lang="fi-FI" smtClean="0"/>
              <a:pPr/>
              <a:t>23.09.2022</a:t>
            </a:fld>
            <a:endParaRPr lang="fi-FI"/>
          </a:p>
        </p:txBody>
      </p:sp>
      <p:sp>
        <p:nvSpPr>
          <p:cNvPr id="5" name="Alatunnisteen paikkamerkki 4">
            <a:extLst>
              <a:ext uri="{FF2B5EF4-FFF2-40B4-BE49-F238E27FC236}">
                <a16:creationId xmlns:a16="http://schemas.microsoft.com/office/drawing/2014/main" id="{080BA40E-74C4-4EFD-B626-9D0DE2535880}"/>
              </a:ext>
            </a:extLst>
          </p:cNvPr>
          <p:cNvSpPr>
            <a:spLocks noGrp="1"/>
          </p:cNvSpPr>
          <p:nvPr>
            <p:ph type="ftr" sz="quarter" idx="11"/>
          </p:nvPr>
        </p:nvSpPr>
        <p:spPr/>
        <p:txBody>
          <a:bodyPr/>
          <a:lstStyle>
            <a:lvl1pPr>
              <a:defRPr>
                <a:solidFill>
                  <a:srgbClr val="FFFFFF"/>
                </a:solidFill>
              </a:defRPr>
            </a:lvl1pPr>
          </a:lstStyle>
          <a:p>
            <a:endParaRPr lang="fi-FI"/>
          </a:p>
        </p:txBody>
      </p:sp>
      <p:sp>
        <p:nvSpPr>
          <p:cNvPr id="6" name="Dian numeron paikkamerkki 5">
            <a:extLst>
              <a:ext uri="{FF2B5EF4-FFF2-40B4-BE49-F238E27FC236}">
                <a16:creationId xmlns:a16="http://schemas.microsoft.com/office/drawing/2014/main" id="{F6AF360C-674F-4F20-B01F-0F0FF59AABDB}"/>
              </a:ext>
            </a:extLst>
          </p:cNvPr>
          <p:cNvSpPr>
            <a:spLocks noGrp="1"/>
          </p:cNvSpPr>
          <p:nvPr>
            <p:ph type="sldNum" sz="quarter" idx="12"/>
          </p:nvPr>
        </p:nvSpPr>
        <p:spPr/>
        <p:txBody>
          <a:bodyPr/>
          <a:lstStyle>
            <a:lvl1pPr>
              <a:defRPr>
                <a:solidFill>
                  <a:srgbClr val="FFFFFF"/>
                </a:solidFill>
              </a:defRPr>
            </a:lvl1pPr>
          </a:lstStyle>
          <a:p>
            <a:fld id="{FA73A356-C14D-42BE-9278-197E8B37771B}" type="slidenum">
              <a:rPr lang="fi-FI" smtClean="0"/>
              <a:pPr/>
              <a:t>‹#›</a:t>
            </a:fld>
            <a:endParaRPr lang="fi-FI"/>
          </a:p>
        </p:txBody>
      </p:sp>
      <p:pic>
        <p:nvPicPr>
          <p:cNvPr id="8" name="Kuva 7">
            <a:extLst>
              <a:ext uri="{FF2B5EF4-FFF2-40B4-BE49-F238E27FC236}">
                <a16:creationId xmlns:a16="http://schemas.microsoft.com/office/drawing/2014/main" id="{FF963A6A-6C85-4447-A20E-0E2F3ECC822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3440579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ain otsikko">
    <p:spTree>
      <p:nvGrpSpPr>
        <p:cNvPr id="1" name=""/>
        <p:cNvGrpSpPr/>
        <p:nvPr/>
      </p:nvGrpSpPr>
      <p:grpSpPr>
        <a:xfrm>
          <a:off x="0" y="0"/>
          <a:ext cx="0" cy="0"/>
          <a:chOff x="0" y="0"/>
          <a:chExt cx="0" cy="0"/>
        </a:xfrm>
      </p:grpSpPr>
      <p:sp>
        <p:nvSpPr>
          <p:cNvPr id="3" name="Päivämäärän paikkamerkki 2">
            <a:extLst>
              <a:ext uri="{FF2B5EF4-FFF2-40B4-BE49-F238E27FC236}">
                <a16:creationId xmlns:a16="http://schemas.microsoft.com/office/drawing/2014/main" id="{D397DF6D-36C2-452D-80CE-90DA620FE061}"/>
              </a:ext>
            </a:extLst>
          </p:cNvPr>
          <p:cNvSpPr>
            <a:spLocks noGrp="1"/>
          </p:cNvSpPr>
          <p:nvPr>
            <p:ph type="dt" sz="half" idx="10"/>
          </p:nvPr>
        </p:nvSpPr>
        <p:spPr/>
        <p:txBody>
          <a:bodyPr/>
          <a:lstStyle/>
          <a:p>
            <a:fld id="{17A382F6-2D84-4435-8538-DE834B8D895F}" type="datetime1">
              <a:rPr lang="fi-FI" smtClean="0"/>
              <a:t>23.09.2022</a:t>
            </a:fld>
            <a:endParaRPr lang="fi-FI"/>
          </a:p>
        </p:txBody>
      </p:sp>
      <p:sp>
        <p:nvSpPr>
          <p:cNvPr id="4" name="Alatunnisteen paikkamerkki 3">
            <a:extLst>
              <a:ext uri="{FF2B5EF4-FFF2-40B4-BE49-F238E27FC236}">
                <a16:creationId xmlns:a16="http://schemas.microsoft.com/office/drawing/2014/main" id="{EDCE02CF-03D1-44AF-9B44-4CD861581286}"/>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B5557E30-0CD3-4F77-A25B-25F6F1DB266E}"/>
              </a:ext>
            </a:extLst>
          </p:cNvPr>
          <p:cNvSpPr>
            <a:spLocks noGrp="1"/>
          </p:cNvSpPr>
          <p:nvPr>
            <p:ph type="sldNum" sz="quarter" idx="12"/>
          </p:nvPr>
        </p:nvSpPr>
        <p:spPr/>
        <p:txBody>
          <a:bodyPr/>
          <a:lstStyle/>
          <a:p>
            <a:fld id="{FA73A356-C14D-42BE-9278-197E8B37771B}" type="slidenum">
              <a:rPr lang="fi-FI" smtClean="0"/>
              <a:t>‹#›</a:t>
            </a:fld>
            <a:endParaRPr lang="fi-FI"/>
          </a:p>
        </p:txBody>
      </p:sp>
      <p:sp>
        <p:nvSpPr>
          <p:cNvPr id="6" name="Otsikko 5">
            <a:extLst>
              <a:ext uri="{FF2B5EF4-FFF2-40B4-BE49-F238E27FC236}">
                <a16:creationId xmlns:a16="http://schemas.microsoft.com/office/drawing/2014/main" id="{67052252-63F1-4614-89CA-BEC448A21C97}"/>
              </a:ext>
            </a:extLst>
          </p:cNvPr>
          <p:cNvSpPr>
            <a:spLocks noGrp="1"/>
          </p:cNvSpPr>
          <p:nvPr>
            <p:ph type="title"/>
          </p:nvPr>
        </p:nvSpPr>
        <p:spPr/>
        <p:txBody>
          <a:bodyPr/>
          <a:lstStyle/>
          <a:p>
            <a:r>
              <a:rPr lang="fi-FI"/>
              <a:t>Muokkaa ots. perustyyl. napsautt.</a:t>
            </a:r>
          </a:p>
        </p:txBody>
      </p:sp>
      <p:pic>
        <p:nvPicPr>
          <p:cNvPr id="9" name="Kuva 8">
            <a:extLst>
              <a:ext uri="{FF2B5EF4-FFF2-40B4-BE49-F238E27FC236}">
                <a16:creationId xmlns:a16="http://schemas.microsoft.com/office/drawing/2014/main" id="{A8543054-9EF0-4096-8366-EDECD3C517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3030123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3CDDFCBF-5514-4214-A57B-87A78A0C046B}"/>
              </a:ext>
            </a:extLst>
          </p:cNvPr>
          <p:cNvSpPr>
            <a:spLocks noGrp="1"/>
          </p:cNvSpPr>
          <p:nvPr>
            <p:ph type="dt" sz="half" idx="10"/>
          </p:nvPr>
        </p:nvSpPr>
        <p:spPr/>
        <p:txBody>
          <a:bodyPr/>
          <a:lstStyle/>
          <a:p>
            <a:fld id="{D29C6921-942D-4C7C-ABE9-BEDDF3773F9D}" type="datetime1">
              <a:rPr lang="fi-FI" smtClean="0"/>
              <a:t>23.09.2022</a:t>
            </a:fld>
            <a:endParaRPr lang="fi-FI"/>
          </a:p>
        </p:txBody>
      </p:sp>
      <p:sp>
        <p:nvSpPr>
          <p:cNvPr id="3" name="Alatunnisteen paikkamerkki 2">
            <a:extLst>
              <a:ext uri="{FF2B5EF4-FFF2-40B4-BE49-F238E27FC236}">
                <a16:creationId xmlns:a16="http://schemas.microsoft.com/office/drawing/2014/main" id="{6FA15596-A0FB-46AE-A88D-D0A565E4C2B8}"/>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CEF405A6-11FE-4E49-9BCA-CE5F4075FA07}"/>
              </a:ext>
            </a:extLst>
          </p:cNvPr>
          <p:cNvSpPr>
            <a:spLocks noGrp="1"/>
          </p:cNvSpPr>
          <p:nvPr>
            <p:ph type="sldNum" sz="quarter" idx="12"/>
          </p:nvPr>
        </p:nvSpPr>
        <p:spPr/>
        <p:txBody>
          <a:bodyPr/>
          <a:lstStyle/>
          <a:p>
            <a:fld id="{FA73A356-C14D-42BE-9278-197E8B37771B}" type="slidenum">
              <a:rPr lang="fi-FI" smtClean="0"/>
              <a:t>‹#›</a:t>
            </a:fld>
            <a:endParaRPr lang="fi-FI"/>
          </a:p>
        </p:txBody>
      </p:sp>
      <p:pic>
        <p:nvPicPr>
          <p:cNvPr id="8" name="Kuva 7">
            <a:extLst>
              <a:ext uri="{FF2B5EF4-FFF2-40B4-BE49-F238E27FC236}">
                <a16:creationId xmlns:a16="http://schemas.microsoft.com/office/drawing/2014/main" id="{B2A0D0FA-97BA-4CCE-B65B-539088AAEF6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4008193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Väritausta">
    <p:bg>
      <p:bgPr>
        <a:solidFill>
          <a:srgbClr val="D2553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12984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Lopetus">
    <p:bg>
      <p:bgPr>
        <a:solidFill>
          <a:srgbClr val="D25532"/>
        </a:solidFill>
        <a:effectLst/>
      </p:bgPr>
    </p:bg>
    <p:spTree>
      <p:nvGrpSpPr>
        <p:cNvPr id="1" name=""/>
        <p:cNvGrpSpPr/>
        <p:nvPr/>
      </p:nvGrpSpPr>
      <p:grpSpPr>
        <a:xfrm>
          <a:off x="0" y="0"/>
          <a:ext cx="0" cy="0"/>
          <a:chOff x="0" y="0"/>
          <a:chExt cx="0" cy="0"/>
        </a:xfrm>
      </p:grpSpPr>
      <p:sp>
        <p:nvSpPr>
          <p:cNvPr id="7" name="Tekstiruutu 6">
            <a:extLst>
              <a:ext uri="{FF2B5EF4-FFF2-40B4-BE49-F238E27FC236}">
                <a16:creationId xmlns:a16="http://schemas.microsoft.com/office/drawing/2014/main" id="{AB0AF0C8-FDA6-4EFD-AF90-7EA451CFB7A1}"/>
              </a:ext>
            </a:extLst>
          </p:cNvPr>
          <p:cNvSpPr txBox="1"/>
          <p:nvPr userDrawn="1"/>
        </p:nvSpPr>
        <p:spPr>
          <a:xfrm>
            <a:off x="4133850" y="4810125"/>
            <a:ext cx="3924300" cy="1133475"/>
          </a:xfrm>
          <a:prstGeom prst="rect">
            <a:avLst/>
          </a:prstGeom>
          <a:noFill/>
        </p:spPr>
        <p:txBody>
          <a:bodyPr wrap="square" rtlCol="0">
            <a:noAutofit/>
          </a:bodyPr>
          <a:lstStyle/>
          <a:p>
            <a:pPr algn="ctr"/>
            <a:r>
              <a:rPr lang="fi-FI" sz="1400" dirty="0">
                <a:solidFill>
                  <a:srgbClr val="FFFFFF"/>
                </a:solidFill>
              </a:rPr>
              <a:t>Kirkkokatu 12, Helsinki</a:t>
            </a:r>
          </a:p>
          <a:p>
            <a:pPr algn="ctr"/>
            <a:r>
              <a:rPr lang="fi-FI" sz="1400" dirty="0">
                <a:solidFill>
                  <a:srgbClr val="FFFFFF"/>
                </a:solidFill>
              </a:rPr>
              <a:t>PL 26, 00023 Valtioneuvosto</a:t>
            </a:r>
          </a:p>
          <a:p>
            <a:pPr algn="ctr"/>
            <a:r>
              <a:rPr lang="fi-FI" sz="1400" dirty="0">
                <a:solidFill>
                  <a:srgbClr val="FFFFFF"/>
                </a:solidFill>
              </a:rPr>
              <a:t>Vaihde 0295 480 171</a:t>
            </a:r>
          </a:p>
          <a:p>
            <a:pPr algn="ctr"/>
            <a:r>
              <a:rPr lang="fi-FI" sz="1400" dirty="0" err="1">
                <a:solidFill>
                  <a:srgbClr val="FFFFFF"/>
                </a:solidFill>
              </a:rPr>
              <a:t>www.intermin.fi</a:t>
            </a:r>
            <a:endParaRPr lang="fi-FI" sz="1400" dirty="0">
              <a:solidFill>
                <a:srgbClr val="FFFFFF"/>
              </a:solidFill>
            </a:endParaRPr>
          </a:p>
        </p:txBody>
      </p:sp>
      <p:pic>
        <p:nvPicPr>
          <p:cNvPr id="10" name="Kuva 9">
            <a:extLst>
              <a:ext uri="{FF2B5EF4-FFF2-40B4-BE49-F238E27FC236}">
                <a16:creationId xmlns:a16="http://schemas.microsoft.com/office/drawing/2014/main" id="{5AB958C6-11BA-4E0E-A57C-7F547D63C4C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73368" y="3852671"/>
            <a:ext cx="2464313" cy="562357"/>
          </a:xfrm>
          <a:prstGeom prst="rect">
            <a:avLst/>
          </a:prstGeom>
        </p:spPr>
      </p:pic>
      <p:pic>
        <p:nvPicPr>
          <p:cNvPr id="6" name="Kuva 5">
            <a:extLst>
              <a:ext uri="{FF2B5EF4-FFF2-40B4-BE49-F238E27FC236}">
                <a16:creationId xmlns:a16="http://schemas.microsoft.com/office/drawing/2014/main" id="{AD0A9921-CD36-492E-872F-744DE682ED0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547407" y="2213608"/>
            <a:ext cx="1113940" cy="1472566"/>
          </a:xfrm>
          <a:prstGeom prst="rect">
            <a:avLst/>
          </a:prstGeom>
        </p:spPr>
      </p:pic>
    </p:spTree>
    <p:extLst>
      <p:ext uri="{BB962C8B-B14F-4D97-AF65-F5344CB8AC3E}">
        <p14:creationId xmlns:p14="http://schemas.microsoft.com/office/powerpoint/2010/main" val="19759393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1_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95DF36E-30AF-4D65-B7A4-FEB27BA65C43}"/>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15D1C687-925C-4F27-AA36-14AF47C605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548481F0-BCE2-40DE-9BCA-4003AA77347A}"/>
              </a:ext>
            </a:extLst>
          </p:cNvPr>
          <p:cNvSpPr>
            <a:spLocks noGrp="1"/>
          </p:cNvSpPr>
          <p:nvPr>
            <p:ph type="dt" sz="half" idx="10"/>
          </p:nvPr>
        </p:nvSpPr>
        <p:spPr/>
        <p:txBody>
          <a:bodyPr/>
          <a:lstStyle/>
          <a:p>
            <a:fld id="{C7BB9CCD-7614-4D48-87AC-73E64E08D0FB}" type="datetimeFigureOut">
              <a:rPr lang="fi-FI" smtClean="0"/>
              <a:t>23.09.2022</a:t>
            </a:fld>
            <a:endParaRPr lang="fi-FI"/>
          </a:p>
        </p:txBody>
      </p:sp>
      <p:sp>
        <p:nvSpPr>
          <p:cNvPr id="5" name="Alatunnisteen paikkamerkki 4">
            <a:extLst>
              <a:ext uri="{FF2B5EF4-FFF2-40B4-BE49-F238E27FC236}">
                <a16:creationId xmlns:a16="http://schemas.microsoft.com/office/drawing/2014/main" id="{159C98CA-5E2F-453E-A7C0-6BA9C629103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9287D1C-4B45-4DA9-8FE3-3AF43BF61DDC}"/>
              </a:ext>
            </a:extLst>
          </p:cNvPr>
          <p:cNvSpPr>
            <a:spLocks noGrp="1"/>
          </p:cNvSpPr>
          <p:nvPr>
            <p:ph type="sldNum" sz="quarter" idx="12"/>
          </p:nvPr>
        </p:nvSpPr>
        <p:spPr/>
        <p:txBody>
          <a:bodyPr/>
          <a:lstStyle/>
          <a:p>
            <a:fld id="{1FE2C993-119D-4B56-B86B-8A0F84C1D8B5}" type="slidenum">
              <a:rPr lang="fi-FI" smtClean="0"/>
              <a:t>‹#›</a:t>
            </a:fld>
            <a:endParaRPr lang="fi-FI"/>
          </a:p>
        </p:txBody>
      </p:sp>
    </p:spTree>
    <p:extLst>
      <p:ext uri="{BB962C8B-B14F-4D97-AF65-F5344CB8AC3E}">
        <p14:creationId xmlns:p14="http://schemas.microsoft.com/office/powerpoint/2010/main" val="754221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4490346-B044-4CFF-8851-73D61555AFE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8AB837FE-AD8B-4299-A341-F991FA718CA0}"/>
              </a:ext>
            </a:extLst>
          </p:cNvPr>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76D93EE4-ADA5-43DA-BB9C-6AA7EC3EC8A1}"/>
              </a:ext>
            </a:extLst>
          </p:cNvPr>
          <p:cNvSpPr>
            <a:spLocks noGrp="1"/>
          </p:cNvSpPr>
          <p:nvPr>
            <p:ph type="dt" sz="half" idx="10"/>
          </p:nvPr>
        </p:nvSpPr>
        <p:spPr/>
        <p:txBody>
          <a:bodyPr/>
          <a:lstStyle/>
          <a:p>
            <a:fld id="{FF1FB2F8-2402-4DA6-9253-0104C3E1A899}" type="datetime1">
              <a:rPr lang="fi-FI" smtClean="0"/>
              <a:t>23.09.2022</a:t>
            </a:fld>
            <a:endParaRPr lang="fi-FI"/>
          </a:p>
        </p:txBody>
      </p:sp>
      <p:sp>
        <p:nvSpPr>
          <p:cNvPr id="5" name="Alatunnisteen paikkamerkki 4">
            <a:extLst>
              <a:ext uri="{FF2B5EF4-FFF2-40B4-BE49-F238E27FC236}">
                <a16:creationId xmlns:a16="http://schemas.microsoft.com/office/drawing/2014/main" id="{3F950696-0591-4507-BF1A-FB2F146794E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DA6D048-6AA7-4863-AD5F-C8DFF16A90B8}"/>
              </a:ext>
            </a:extLst>
          </p:cNvPr>
          <p:cNvSpPr>
            <a:spLocks noGrp="1"/>
          </p:cNvSpPr>
          <p:nvPr>
            <p:ph type="sldNum" sz="quarter" idx="12"/>
          </p:nvPr>
        </p:nvSpPr>
        <p:spPr/>
        <p:txBody>
          <a:bodyPr/>
          <a:lstStyle/>
          <a:p>
            <a:fld id="{FA73A356-C14D-42BE-9278-197E8B37771B}" type="slidenum">
              <a:rPr lang="fi-FI" smtClean="0"/>
              <a:t>‹#›</a:t>
            </a:fld>
            <a:endParaRPr lang="fi-FI"/>
          </a:p>
        </p:txBody>
      </p:sp>
      <p:pic>
        <p:nvPicPr>
          <p:cNvPr id="10" name="Kuva 9">
            <a:extLst>
              <a:ext uri="{FF2B5EF4-FFF2-40B4-BE49-F238E27FC236}">
                <a16:creationId xmlns:a16="http://schemas.microsoft.com/office/drawing/2014/main" id="{20A09DDA-D7CF-47A4-BD71-8BFBAC92ABE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4286000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4" name="Sisällön paikkamerkki 3">
            <a:extLst>
              <a:ext uri="{FF2B5EF4-FFF2-40B4-BE49-F238E27FC236}">
                <a16:creationId xmlns:a16="http://schemas.microsoft.com/office/drawing/2014/main" id="{2AA5AAE6-FA9D-455C-8E69-DDDF6F848039}"/>
              </a:ext>
            </a:extLst>
          </p:cNvPr>
          <p:cNvSpPr>
            <a:spLocks noGrp="1"/>
          </p:cNvSpPr>
          <p:nvPr>
            <p:ph sz="half" idx="2"/>
          </p:nvPr>
        </p:nvSpPr>
        <p:spPr>
          <a:xfrm>
            <a:off x="839788" y="2113200"/>
            <a:ext cx="4860000" cy="36756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6" name="Sisällön paikkamerkki 5">
            <a:extLst>
              <a:ext uri="{FF2B5EF4-FFF2-40B4-BE49-F238E27FC236}">
                <a16:creationId xmlns:a16="http://schemas.microsoft.com/office/drawing/2014/main" id="{AE107890-B700-4D02-8E87-CC30E7B628F0}"/>
              </a:ext>
            </a:extLst>
          </p:cNvPr>
          <p:cNvSpPr>
            <a:spLocks noGrp="1"/>
          </p:cNvSpPr>
          <p:nvPr>
            <p:ph sz="quarter" idx="4"/>
          </p:nvPr>
        </p:nvSpPr>
        <p:spPr>
          <a:xfrm>
            <a:off x="6534150" y="2113200"/>
            <a:ext cx="4860000" cy="36756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2CB29A90-0B48-49AB-BF4F-2A0F96221FB4}"/>
              </a:ext>
            </a:extLst>
          </p:cNvPr>
          <p:cNvSpPr>
            <a:spLocks noGrp="1"/>
          </p:cNvSpPr>
          <p:nvPr>
            <p:ph type="dt" sz="half" idx="10"/>
          </p:nvPr>
        </p:nvSpPr>
        <p:spPr/>
        <p:txBody>
          <a:bodyPr/>
          <a:lstStyle/>
          <a:p>
            <a:fld id="{98EEB8F6-954E-41EF-AA3E-07905730B522}" type="datetime1">
              <a:rPr lang="fi-FI" smtClean="0"/>
              <a:t>23.09.2022</a:t>
            </a:fld>
            <a:endParaRPr lang="fi-FI"/>
          </a:p>
        </p:txBody>
      </p:sp>
      <p:sp>
        <p:nvSpPr>
          <p:cNvPr id="8" name="Alatunnisteen paikkamerkki 7">
            <a:extLst>
              <a:ext uri="{FF2B5EF4-FFF2-40B4-BE49-F238E27FC236}">
                <a16:creationId xmlns:a16="http://schemas.microsoft.com/office/drawing/2014/main" id="{AE166102-E33F-4F6A-A52C-1E4F4F5EE0CA}"/>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DE3D9C6E-23AF-4AD1-8D58-819C2B859685}"/>
              </a:ext>
            </a:extLst>
          </p:cNvPr>
          <p:cNvSpPr>
            <a:spLocks noGrp="1"/>
          </p:cNvSpPr>
          <p:nvPr>
            <p:ph type="sldNum" sz="quarter" idx="12"/>
          </p:nvPr>
        </p:nvSpPr>
        <p:spPr/>
        <p:txBody>
          <a:bodyPr/>
          <a:lstStyle/>
          <a:p>
            <a:fld id="{FA73A356-C14D-42BE-9278-197E8B37771B}" type="slidenum">
              <a:rPr lang="fi-FI" smtClean="0"/>
              <a:t>‹#›</a:t>
            </a:fld>
            <a:endParaRPr lang="fi-FI"/>
          </a:p>
        </p:txBody>
      </p:sp>
      <p:sp>
        <p:nvSpPr>
          <p:cNvPr id="3" name="Otsikko 2">
            <a:extLst>
              <a:ext uri="{FF2B5EF4-FFF2-40B4-BE49-F238E27FC236}">
                <a16:creationId xmlns:a16="http://schemas.microsoft.com/office/drawing/2014/main" id="{EB77CBE8-40F4-469F-861A-25291AF9E901}"/>
              </a:ext>
            </a:extLst>
          </p:cNvPr>
          <p:cNvSpPr>
            <a:spLocks noGrp="1"/>
          </p:cNvSpPr>
          <p:nvPr>
            <p:ph type="title"/>
          </p:nvPr>
        </p:nvSpPr>
        <p:spPr/>
        <p:txBody>
          <a:bodyPr/>
          <a:lstStyle/>
          <a:p>
            <a:r>
              <a:rPr lang="fi-FI"/>
              <a:t>Muokkaa ots. perustyyl. napsautt.</a:t>
            </a:r>
          </a:p>
        </p:txBody>
      </p:sp>
      <p:pic>
        <p:nvPicPr>
          <p:cNvPr id="12" name="Kuva 11">
            <a:extLst>
              <a:ext uri="{FF2B5EF4-FFF2-40B4-BE49-F238E27FC236}">
                <a16:creationId xmlns:a16="http://schemas.microsoft.com/office/drawing/2014/main" id="{27DD5985-0D6E-4948-BBA9-758D443421A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2868551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DBAF38E2-3E0F-436B-BDCF-D04481B98B29}"/>
              </a:ext>
            </a:extLst>
          </p:cNvPr>
          <p:cNvSpPr>
            <a:spLocks noGrp="1"/>
          </p:cNvSpPr>
          <p:nvPr>
            <p:ph type="body" idx="1"/>
          </p:nvPr>
        </p:nvSpPr>
        <p:spPr>
          <a:xfrm>
            <a:off x="839788" y="1681163"/>
            <a:ext cx="4860000" cy="461962"/>
          </a:xfrm>
        </p:spPr>
        <p:txBody>
          <a:bodyPr anchor="b"/>
          <a:lstStyle>
            <a:lvl1pPr marL="0" indent="0">
              <a:lnSpc>
                <a:spcPct val="9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a:extLst>
              <a:ext uri="{FF2B5EF4-FFF2-40B4-BE49-F238E27FC236}">
                <a16:creationId xmlns:a16="http://schemas.microsoft.com/office/drawing/2014/main" id="{2AA5AAE6-FA9D-455C-8E69-DDDF6F848039}"/>
              </a:ext>
            </a:extLst>
          </p:cNvPr>
          <p:cNvSpPr>
            <a:spLocks noGrp="1"/>
          </p:cNvSpPr>
          <p:nvPr>
            <p:ph sz="half" idx="2"/>
          </p:nvPr>
        </p:nvSpPr>
        <p:spPr>
          <a:xfrm>
            <a:off x="839788" y="2162175"/>
            <a:ext cx="4860000" cy="35052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Tekstin paikkamerkki 4">
            <a:extLst>
              <a:ext uri="{FF2B5EF4-FFF2-40B4-BE49-F238E27FC236}">
                <a16:creationId xmlns:a16="http://schemas.microsoft.com/office/drawing/2014/main" id="{62D4CBC7-7368-4960-A58D-54AFEE05F4F3}"/>
              </a:ext>
            </a:extLst>
          </p:cNvPr>
          <p:cNvSpPr>
            <a:spLocks noGrp="1"/>
          </p:cNvSpPr>
          <p:nvPr>
            <p:ph type="body" sz="quarter" idx="3"/>
          </p:nvPr>
        </p:nvSpPr>
        <p:spPr>
          <a:xfrm>
            <a:off x="6534150" y="1681163"/>
            <a:ext cx="4860000" cy="461962"/>
          </a:xfrm>
        </p:spPr>
        <p:txBody>
          <a:bodyPr anchor="b"/>
          <a:lstStyle>
            <a:lvl1pPr marL="0" indent="0">
              <a:lnSpc>
                <a:spcPct val="9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a:extLst>
              <a:ext uri="{FF2B5EF4-FFF2-40B4-BE49-F238E27FC236}">
                <a16:creationId xmlns:a16="http://schemas.microsoft.com/office/drawing/2014/main" id="{AE107890-B700-4D02-8E87-CC30E7B628F0}"/>
              </a:ext>
            </a:extLst>
          </p:cNvPr>
          <p:cNvSpPr>
            <a:spLocks noGrp="1"/>
          </p:cNvSpPr>
          <p:nvPr>
            <p:ph sz="quarter" idx="4"/>
          </p:nvPr>
        </p:nvSpPr>
        <p:spPr>
          <a:xfrm>
            <a:off x="6534150" y="2162175"/>
            <a:ext cx="4860000" cy="35052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2CB29A90-0B48-49AB-BF4F-2A0F96221FB4}"/>
              </a:ext>
            </a:extLst>
          </p:cNvPr>
          <p:cNvSpPr>
            <a:spLocks noGrp="1"/>
          </p:cNvSpPr>
          <p:nvPr>
            <p:ph type="dt" sz="half" idx="10"/>
          </p:nvPr>
        </p:nvSpPr>
        <p:spPr/>
        <p:txBody>
          <a:bodyPr/>
          <a:lstStyle/>
          <a:p>
            <a:fld id="{7DFFE45D-D939-4329-BDE0-F1D11EFE0D21}" type="datetime1">
              <a:rPr lang="fi-FI" smtClean="0"/>
              <a:t>23.09.2022</a:t>
            </a:fld>
            <a:endParaRPr lang="fi-FI"/>
          </a:p>
        </p:txBody>
      </p:sp>
      <p:sp>
        <p:nvSpPr>
          <p:cNvPr id="8" name="Alatunnisteen paikkamerkki 7">
            <a:extLst>
              <a:ext uri="{FF2B5EF4-FFF2-40B4-BE49-F238E27FC236}">
                <a16:creationId xmlns:a16="http://schemas.microsoft.com/office/drawing/2014/main" id="{AE166102-E33F-4F6A-A52C-1E4F4F5EE0CA}"/>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DE3D9C6E-23AF-4AD1-8D58-819C2B859685}"/>
              </a:ext>
            </a:extLst>
          </p:cNvPr>
          <p:cNvSpPr>
            <a:spLocks noGrp="1"/>
          </p:cNvSpPr>
          <p:nvPr>
            <p:ph type="sldNum" sz="quarter" idx="12"/>
          </p:nvPr>
        </p:nvSpPr>
        <p:spPr/>
        <p:txBody>
          <a:bodyPr/>
          <a:lstStyle/>
          <a:p>
            <a:fld id="{FA73A356-C14D-42BE-9278-197E8B37771B}" type="slidenum">
              <a:rPr lang="fi-FI" smtClean="0"/>
              <a:t>‹#›</a:t>
            </a:fld>
            <a:endParaRPr lang="fi-FI"/>
          </a:p>
        </p:txBody>
      </p:sp>
      <p:sp>
        <p:nvSpPr>
          <p:cNvPr id="10" name="Otsikko 9">
            <a:extLst>
              <a:ext uri="{FF2B5EF4-FFF2-40B4-BE49-F238E27FC236}">
                <a16:creationId xmlns:a16="http://schemas.microsoft.com/office/drawing/2014/main" id="{7C370498-3E7A-4B30-AF7A-F84254E815D8}"/>
              </a:ext>
            </a:extLst>
          </p:cNvPr>
          <p:cNvSpPr>
            <a:spLocks noGrp="1"/>
          </p:cNvSpPr>
          <p:nvPr>
            <p:ph type="title"/>
          </p:nvPr>
        </p:nvSpPr>
        <p:spPr/>
        <p:txBody>
          <a:bodyPr/>
          <a:lstStyle/>
          <a:p>
            <a:r>
              <a:rPr lang="fi-FI"/>
              <a:t>Muokkaa ots. perustyyl. napsautt.</a:t>
            </a:r>
          </a:p>
        </p:txBody>
      </p:sp>
      <p:pic>
        <p:nvPicPr>
          <p:cNvPr id="13" name="Kuva 12">
            <a:extLst>
              <a:ext uri="{FF2B5EF4-FFF2-40B4-BE49-F238E27FC236}">
                <a16:creationId xmlns:a16="http://schemas.microsoft.com/office/drawing/2014/main" id="{4ABB5FD5-2CB2-49A8-A3E2-F1B13705D2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2154637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tailu värillä">
    <p:spTree>
      <p:nvGrpSpPr>
        <p:cNvPr id="1" name=""/>
        <p:cNvGrpSpPr/>
        <p:nvPr/>
      </p:nvGrpSpPr>
      <p:grpSpPr>
        <a:xfrm>
          <a:off x="0" y="0"/>
          <a:ext cx="0" cy="0"/>
          <a:chOff x="0" y="0"/>
          <a:chExt cx="0" cy="0"/>
        </a:xfrm>
      </p:grpSpPr>
      <p:sp>
        <p:nvSpPr>
          <p:cNvPr id="7" name="Suorakulmio 6">
            <a:extLst>
              <a:ext uri="{FF2B5EF4-FFF2-40B4-BE49-F238E27FC236}">
                <a16:creationId xmlns:a16="http://schemas.microsoft.com/office/drawing/2014/main" id="{10EB64EF-0FD1-4DAA-9D71-C7FFA76F8D97}"/>
              </a:ext>
            </a:extLst>
          </p:cNvPr>
          <p:cNvSpPr/>
          <p:nvPr userDrawn="1"/>
        </p:nvSpPr>
        <p:spPr>
          <a:xfrm>
            <a:off x="6096000" y="0"/>
            <a:ext cx="6095999" cy="6858000"/>
          </a:xfrm>
          <a:prstGeom prst="rect">
            <a:avLst/>
          </a:prstGeom>
          <a:solidFill>
            <a:srgbClr val="D25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isällön paikkamerkki 2">
            <a:extLst>
              <a:ext uri="{FF2B5EF4-FFF2-40B4-BE49-F238E27FC236}">
                <a16:creationId xmlns:a16="http://schemas.microsoft.com/office/drawing/2014/main" id="{8AB837FE-AD8B-4299-A341-F991FA718CA0}"/>
              </a:ext>
            </a:extLst>
          </p:cNvPr>
          <p:cNvSpPr>
            <a:spLocks noGrp="1"/>
          </p:cNvSpPr>
          <p:nvPr>
            <p:ph idx="1"/>
          </p:nvPr>
        </p:nvSpPr>
        <p:spPr>
          <a:xfrm>
            <a:off x="838201" y="2532185"/>
            <a:ext cx="4886738" cy="3259016"/>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76D93EE4-ADA5-43DA-BB9C-6AA7EC3EC8A1}"/>
              </a:ext>
            </a:extLst>
          </p:cNvPr>
          <p:cNvSpPr>
            <a:spLocks noGrp="1"/>
          </p:cNvSpPr>
          <p:nvPr>
            <p:ph type="dt" sz="half" idx="10"/>
          </p:nvPr>
        </p:nvSpPr>
        <p:spPr/>
        <p:txBody>
          <a:bodyPr/>
          <a:lstStyle>
            <a:lvl1pPr>
              <a:defRPr>
                <a:solidFill>
                  <a:schemeClr val="bg1"/>
                </a:solidFill>
              </a:defRPr>
            </a:lvl1pPr>
          </a:lstStyle>
          <a:p>
            <a:fld id="{640AB2E5-8438-4EE8-AECF-4BD00DF694FE}" type="datetime1">
              <a:rPr lang="fi-FI" smtClean="0"/>
              <a:pPr/>
              <a:t>23.09.2022</a:t>
            </a:fld>
            <a:endParaRPr lang="fi-FI"/>
          </a:p>
        </p:txBody>
      </p:sp>
      <p:sp>
        <p:nvSpPr>
          <p:cNvPr id="5" name="Alatunnisteen paikkamerkki 4">
            <a:extLst>
              <a:ext uri="{FF2B5EF4-FFF2-40B4-BE49-F238E27FC236}">
                <a16:creationId xmlns:a16="http://schemas.microsoft.com/office/drawing/2014/main" id="{3F950696-0591-4507-BF1A-FB2F146794EC}"/>
              </a:ext>
            </a:extLst>
          </p:cNvPr>
          <p:cNvSpPr>
            <a:spLocks noGrp="1"/>
          </p:cNvSpPr>
          <p:nvPr>
            <p:ph type="ftr" sz="quarter" idx="11"/>
          </p:nvPr>
        </p:nvSpPr>
        <p:spPr/>
        <p:txBody>
          <a:bodyPr/>
          <a:lstStyle>
            <a:lvl1pPr>
              <a:defRPr>
                <a:solidFill>
                  <a:schemeClr val="bg1"/>
                </a:solidFill>
              </a:defRPr>
            </a:lvl1pPr>
          </a:lstStyle>
          <a:p>
            <a:endParaRPr lang="fi-FI"/>
          </a:p>
        </p:txBody>
      </p:sp>
      <p:sp>
        <p:nvSpPr>
          <p:cNvPr id="6" name="Dian numeron paikkamerkki 5">
            <a:extLst>
              <a:ext uri="{FF2B5EF4-FFF2-40B4-BE49-F238E27FC236}">
                <a16:creationId xmlns:a16="http://schemas.microsoft.com/office/drawing/2014/main" id="{FDA6D048-6AA7-4863-AD5F-C8DFF16A90B8}"/>
              </a:ext>
            </a:extLst>
          </p:cNvPr>
          <p:cNvSpPr>
            <a:spLocks noGrp="1"/>
          </p:cNvSpPr>
          <p:nvPr>
            <p:ph type="sldNum" sz="quarter" idx="12"/>
          </p:nvPr>
        </p:nvSpPr>
        <p:spPr/>
        <p:txBody>
          <a:bodyPr/>
          <a:lstStyle>
            <a:lvl1pPr>
              <a:defRPr>
                <a:solidFill>
                  <a:schemeClr val="bg1"/>
                </a:solidFill>
              </a:defRPr>
            </a:lvl1pPr>
          </a:lstStyle>
          <a:p>
            <a:fld id="{FA73A356-C14D-42BE-9278-197E8B37771B}" type="slidenum">
              <a:rPr lang="fi-FI" smtClean="0"/>
              <a:pPr/>
              <a:t>‹#›</a:t>
            </a:fld>
            <a:endParaRPr lang="fi-FI"/>
          </a:p>
        </p:txBody>
      </p:sp>
      <p:sp>
        <p:nvSpPr>
          <p:cNvPr id="14" name="Sisällön paikkamerkki 2">
            <a:extLst>
              <a:ext uri="{FF2B5EF4-FFF2-40B4-BE49-F238E27FC236}">
                <a16:creationId xmlns:a16="http://schemas.microsoft.com/office/drawing/2014/main" id="{92F624E5-CA0D-4285-9BC7-AB863FA758F7}"/>
              </a:ext>
            </a:extLst>
          </p:cNvPr>
          <p:cNvSpPr>
            <a:spLocks noGrp="1"/>
          </p:cNvSpPr>
          <p:nvPr>
            <p:ph idx="14"/>
          </p:nvPr>
        </p:nvSpPr>
        <p:spPr>
          <a:xfrm>
            <a:off x="6925366" y="2532185"/>
            <a:ext cx="4886738" cy="3259016"/>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5" name="Tekstin paikkamerkki 11">
            <a:extLst>
              <a:ext uri="{FF2B5EF4-FFF2-40B4-BE49-F238E27FC236}">
                <a16:creationId xmlns:a16="http://schemas.microsoft.com/office/drawing/2014/main" id="{E422AE25-4C3E-4782-847E-3145D6893BBA}"/>
              </a:ext>
            </a:extLst>
          </p:cNvPr>
          <p:cNvSpPr>
            <a:spLocks noGrp="1"/>
          </p:cNvSpPr>
          <p:nvPr>
            <p:ph type="body" sz="quarter" idx="15"/>
          </p:nvPr>
        </p:nvSpPr>
        <p:spPr>
          <a:xfrm>
            <a:off x="6907697" y="764197"/>
            <a:ext cx="4881735" cy="1245578"/>
          </a:xfrm>
        </p:spPr>
        <p:txBody>
          <a:bodyPr anchor="b" anchorCtr="0">
            <a:noAutofit/>
          </a:bodyPr>
          <a:lstStyle>
            <a:lvl1pPr marL="0" indent="0">
              <a:lnSpc>
                <a:spcPct val="90000"/>
              </a:lnSpc>
              <a:buNone/>
              <a:defRPr sz="4600">
                <a:solidFill>
                  <a:schemeClr val="bg1"/>
                </a:solidFill>
                <a:latin typeface="+mj-lt"/>
              </a:defRPr>
            </a:lvl1pPr>
            <a:lvl2pPr marL="457200" indent="0">
              <a:buNone/>
              <a:defRPr/>
            </a:lvl2pPr>
          </a:lstStyle>
          <a:p>
            <a:pPr lvl="0"/>
            <a:r>
              <a:rPr lang="fi-FI"/>
              <a:t>Muokkaa tekstin perustyylejä</a:t>
            </a:r>
          </a:p>
        </p:txBody>
      </p:sp>
      <p:sp>
        <p:nvSpPr>
          <p:cNvPr id="8" name="Otsikko 7">
            <a:extLst>
              <a:ext uri="{FF2B5EF4-FFF2-40B4-BE49-F238E27FC236}">
                <a16:creationId xmlns:a16="http://schemas.microsoft.com/office/drawing/2014/main" id="{09507D43-384F-438C-9F61-B8D9F11FAF79}"/>
              </a:ext>
            </a:extLst>
          </p:cNvPr>
          <p:cNvSpPr>
            <a:spLocks noGrp="1"/>
          </p:cNvSpPr>
          <p:nvPr>
            <p:ph type="title"/>
          </p:nvPr>
        </p:nvSpPr>
        <p:spPr>
          <a:xfrm>
            <a:off x="838200" y="797415"/>
            <a:ext cx="4886739" cy="1244600"/>
          </a:xfrm>
        </p:spPr>
        <p:txBody>
          <a:bodyPr/>
          <a:lstStyle/>
          <a:p>
            <a:r>
              <a:rPr lang="fi-FI"/>
              <a:t>Muokkaa ots. perustyyl. napsautt.</a:t>
            </a:r>
            <a:endParaRPr lang="fi-FI" dirty="0"/>
          </a:p>
        </p:txBody>
      </p:sp>
      <p:pic>
        <p:nvPicPr>
          <p:cNvPr id="13" name="Kuva 12">
            <a:extLst>
              <a:ext uri="{FF2B5EF4-FFF2-40B4-BE49-F238E27FC236}">
                <a16:creationId xmlns:a16="http://schemas.microsoft.com/office/drawing/2014/main" id="{5938F2C4-3BDC-4E81-A833-C41BA603324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806853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tsikko ja sisältö kuvalla">
    <p:spTree>
      <p:nvGrpSpPr>
        <p:cNvPr id="1" name=""/>
        <p:cNvGrpSpPr/>
        <p:nvPr/>
      </p:nvGrpSpPr>
      <p:grpSpPr>
        <a:xfrm>
          <a:off x="0" y="0"/>
          <a:ext cx="0" cy="0"/>
          <a:chOff x="0" y="0"/>
          <a:chExt cx="0" cy="0"/>
        </a:xfrm>
      </p:grpSpPr>
      <p:sp>
        <p:nvSpPr>
          <p:cNvPr id="13" name="Kuvan paikkamerkki 12">
            <a:extLst>
              <a:ext uri="{FF2B5EF4-FFF2-40B4-BE49-F238E27FC236}">
                <a16:creationId xmlns:a16="http://schemas.microsoft.com/office/drawing/2014/main" id="{3F547D2F-F2B7-43B6-820A-A480C1667733}"/>
              </a:ext>
            </a:extLst>
          </p:cNvPr>
          <p:cNvSpPr>
            <a:spLocks noGrp="1"/>
          </p:cNvSpPr>
          <p:nvPr>
            <p:ph type="pic" sz="quarter" idx="13"/>
          </p:nvPr>
        </p:nvSpPr>
        <p:spPr>
          <a:xfrm>
            <a:off x="7219951" y="0"/>
            <a:ext cx="4972050" cy="6858000"/>
          </a:xfrm>
          <a:solidFill>
            <a:schemeClr val="bg1">
              <a:lumMod val="85000"/>
            </a:schemeClr>
          </a:solidFill>
        </p:spPr>
        <p:txBody>
          <a:bodyPr/>
          <a:lstStyle>
            <a:lvl1pPr marL="0" indent="0">
              <a:buNone/>
              <a:defRPr/>
            </a:lvl1pPr>
          </a:lstStyle>
          <a:p>
            <a:r>
              <a:rPr lang="fi-FI"/>
              <a:t>Lisää kuva napsauttamalla kuvaketta</a:t>
            </a:r>
          </a:p>
        </p:txBody>
      </p:sp>
      <p:sp>
        <p:nvSpPr>
          <p:cNvPr id="2" name="Otsikko 1">
            <a:extLst>
              <a:ext uri="{FF2B5EF4-FFF2-40B4-BE49-F238E27FC236}">
                <a16:creationId xmlns:a16="http://schemas.microsoft.com/office/drawing/2014/main" id="{34490346-B044-4CFF-8851-73D61555AFE4}"/>
              </a:ext>
            </a:extLst>
          </p:cNvPr>
          <p:cNvSpPr>
            <a:spLocks noGrp="1"/>
          </p:cNvSpPr>
          <p:nvPr>
            <p:ph type="title" hasCustomPrompt="1"/>
          </p:nvPr>
        </p:nvSpPr>
        <p:spPr>
          <a:xfrm>
            <a:off x="838201" y="799200"/>
            <a:ext cx="4885200" cy="1244600"/>
          </a:xfrm>
        </p:spPr>
        <p:txBody>
          <a:bodyPr anchor="b" anchorCtr="0"/>
          <a:lstStyle/>
          <a:p>
            <a:r>
              <a:rPr lang="fi-FI" dirty="0"/>
              <a:t>Muokkaa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8AB837FE-AD8B-4299-A341-F991FA718CA0}"/>
              </a:ext>
            </a:extLst>
          </p:cNvPr>
          <p:cNvSpPr>
            <a:spLocks noGrp="1"/>
          </p:cNvSpPr>
          <p:nvPr>
            <p:ph idx="1"/>
          </p:nvPr>
        </p:nvSpPr>
        <p:spPr>
          <a:xfrm>
            <a:off x="838201" y="2530800"/>
            <a:ext cx="4885200" cy="32580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76D93EE4-ADA5-43DA-BB9C-6AA7EC3EC8A1}"/>
              </a:ext>
            </a:extLst>
          </p:cNvPr>
          <p:cNvSpPr>
            <a:spLocks noGrp="1"/>
          </p:cNvSpPr>
          <p:nvPr>
            <p:ph type="dt" sz="half" idx="10"/>
          </p:nvPr>
        </p:nvSpPr>
        <p:spPr/>
        <p:txBody>
          <a:bodyPr/>
          <a:lstStyle/>
          <a:p>
            <a:fld id="{640AB2E5-8438-4EE8-AECF-4BD00DF694FE}" type="datetime1">
              <a:rPr lang="fi-FI" smtClean="0"/>
              <a:t>23.09.2022</a:t>
            </a:fld>
            <a:endParaRPr lang="fi-FI"/>
          </a:p>
        </p:txBody>
      </p:sp>
      <p:sp>
        <p:nvSpPr>
          <p:cNvPr id="5" name="Alatunnisteen paikkamerkki 4">
            <a:extLst>
              <a:ext uri="{FF2B5EF4-FFF2-40B4-BE49-F238E27FC236}">
                <a16:creationId xmlns:a16="http://schemas.microsoft.com/office/drawing/2014/main" id="{3F950696-0591-4507-BF1A-FB2F146794E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DA6D048-6AA7-4863-AD5F-C8DFF16A90B8}"/>
              </a:ext>
            </a:extLst>
          </p:cNvPr>
          <p:cNvSpPr>
            <a:spLocks noGrp="1"/>
          </p:cNvSpPr>
          <p:nvPr>
            <p:ph type="sldNum" sz="quarter" idx="12"/>
          </p:nvPr>
        </p:nvSpPr>
        <p:spPr/>
        <p:txBody>
          <a:bodyPr/>
          <a:lstStyle/>
          <a:p>
            <a:fld id="{FA73A356-C14D-42BE-9278-197E8B37771B}" type="slidenum">
              <a:rPr lang="fi-FI" smtClean="0"/>
              <a:t>‹#›</a:t>
            </a:fld>
            <a:endParaRPr lang="fi-FI"/>
          </a:p>
        </p:txBody>
      </p:sp>
      <p:pic>
        <p:nvPicPr>
          <p:cNvPr id="11" name="Kuva 10">
            <a:extLst>
              <a:ext uri="{FF2B5EF4-FFF2-40B4-BE49-F238E27FC236}">
                <a16:creationId xmlns:a16="http://schemas.microsoft.com/office/drawing/2014/main" id="{AC1B48A1-ABFD-4DA2-BEE2-9A4E3543E29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3274941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tsikollinen kuva">
    <p:bg>
      <p:bgPr>
        <a:solidFill>
          <a:srgbClr val="D25532"/>
        </a:solidFill>
        <a:effectLst/>
      </p:bgPr>
    </p:bg>
    <p:spTree>
      <p:nvGrpSpPr>
        <p:cNvPr id="1" name=""/>
        <p:cNvGrpSpPr/>
        <p:nvPr/>
      </p:nvGrpSpPr>
      <p:grpSpPr>
        <a:xfrm>
          <a:off x="0" y="0"/>
          <a:ext cx="0" cy="0"/>
          <a:chOff x="0" y="0"/>
          <a:chExt cx="0" cy="0"/>
        </a:xfrm>
      </p:grpSpPr>
      <p:sp>
        <p:nvSpPr>
          <p:cNvPr id="13" name="Kuvan paikkamerkki 12">
            <a:extLst>
              <a:ext uri="{FF2B5EF4-FFF2-40B4-BE49-F238E27FC236}">
                <a16:creationId xmlns:a16="http://schemas.microsoft.com/office/drawing/2014/main" id="{3F547D2F-F2B7-43B6-820A-A480C1667733}"/>
              </a:ext>
            </a:extLst>
          </p:cNvPr>
          <p:cNvSpPr>
            <a:spLocks noGrp="1"/>
          </p:cNvSpPr>
          <p:nvPr>
            <p:ph type="pic" sz="quarter" idx="13"/>
          </p:nvPr>
        </p:nvSpPr>
        <p:spPr>
          <a:xfrm>
            <a:off x="7219951" y="0"/>
            <a:ext cx="4972050" cy="6858000"/>
          </a:xfrm>
          <a:solidFill>
            <a:schemeClr val="bg1">
              <a:lumMod val="85000"/>
            </a:schemeClr>
          </a:solidFill>
        </p:spPr>
        <p:txBody>
          <a:bodyPr/>
          <a:lstStyle>
            <a:lvl1pPr marL="0" indent="0">
              <a:buNone/>
              <a:defRPr/>
            </a:lvl1pPr>
          </a:lstStyle>
          <a:p>
            <a:r>
              <a:rPr lang="fi-FI"/>
              <a:t>Lisää kuva napsauttamalla kuvaketta</a:t>
            </a:r>
          </a:p>
        </p:txBody>
      </p:sp>
      <p:sp>
        <p:nvSpPr>
          <p:cNvPr id="2" name="Otsikko 1">
            <a:extLst>
              <a:ext uri="{FF2B5EF4-FFF2-40B4-BE49-F238E27FC236}">
                <a16:creationId xmlns:a16="http://schemas.microsoft.com/office/drawing/2014/main" id="{34490346-B044-4CFF-8851-73D61555AFE4}"/>
              </a:ext>
            </a:extLst>
          </p:cNvPr>
          <p:cNvSpPr>
            <a:spLocks noGrp="1"/>
          </p:cNvSpPr>
          <p:nvPr>
            <p:ph type="title"/>
          </p:nvPr>
        </p:nvSpPr>
        <p:spPr>
          <a:xfrm>
            <a:off x="752475" y="2670176"/>
            <a:ext cx="5486399" cy="1558924"/>
          </a:xfrm>
        </p:spPr>
        <p:txBody>
          <a:bodyPr anchor="ctr" anchorCtr="0"/>
          <a:lstStyle>
            <a:lvl1pPr algn="ctr">
              <a:lnSpc>
                <a:spcPct val="95000"/>
              </a:lnSpc>
              <a:defRPr sz="5000">
                <a:solidFill>
                  <a:srgbClr val="FFFFFF"/>
                </a:solidFill>
              </a:defRPr>
            </a:lvl1pPr>
          </a:lstStyle>
          <a:p>
            <a:r>
              <a:rPr lang="fi-FI"/>
              <a:t>Muokkaa ots. perustyyl. napsautt.</a:t>
            </a:r>
          </a:p>
        </p:txBody>
      </p:sp>
      <p:sp>
        <p:nvSpPr>
          <p:cNvPr id="4" name="Päivämäärän paikkamerkki 3">
            <a:extLst>
              <a:ext uri="{FF2B5EF4-FFF2-40B4-BE49-F238E27FC236}">
                <a16:creationId xmlns:a16="http://schemas.microsoft.com/office/drawing/2014/main" id="{76D93EE4-ADA5-43DA-BB9C-6AA7EC3EC8A1}"/>
              </a:ext>
            </a:extLst>
          </p:cNvPr>
          <p:cNvSpPr>
            <a:spLocks noGrp="1"/>
          </p:cNvSpPr>
          <p:nvPr>
            <p:ph type="dt" sz="half" idx="10"/>
          </p:nvPr>
        </p:nvSpPr>
        <p:spPr/>
        <p:txBody>
          <a:bodyPr/>
          <a:lstStyle/>
          <a:p>
            <a:fld id="{15A931D2-FF21-4024-B943-ACFD43DBC35A}" type="datetime1">
              <a:rPr lang="fi-FI" smtClean="0"/>
              <a:t>23.09.2022</a:t>
            </a:fld>
            <a:endParaRPr lang="fi-FI"/>
          </a:p>
        </p:txBody>
      </p:sp>
      <p:sp>
        <p:nvSpPr>
          <p:cNvPr id="5" name="Alatunnisteen paikkamerkki 4">
            <a:extLst>
              <a:ext uri="{FF2B5EF4-FFF2-40B4-BE49-F238E27FC236}">
                <a16:creationId xmlns:a16="http://schemas.microsoft.com/office/drawing/2014/main" id="{3F950696-0591-4507-BF1A-FB2F146794E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DA6D048-6AA7-4863-AD5F-C8DFF16A90B8}"/>
              </a:ext>
            </a:extLst>
          </p:cNvPr>
          <p:cNvSpPr>
            <a:spLocks noGrp="1"/>
          </p:cNvSpPr>
          <p:nvPr>
            <p:ph type="sldNum" sz="quarter" idx="12"/>
          </p:nvPr>
        </p:nvSpPr>
        <p:spPr/>
        <p:txBody>
          <a:bodyPr/>
          <a:lstStyle/>
          <a:p>
            <a:fld id="{FA73A356-C14D-42BE-9278-197E8B37771B}" type="slidenum">
              <a:rPr lang="fi-FI" smtClean="0"/>
              <a:t>‹#›</a:t>
            </a:fld>
            <a:endParaRPr lang="fi-FI"/>
          </a:p>
        </p:txBody>
      </p:sp>
      <p:pic>
        <p:nvPicPr>
          <p:cNvPr id="10" name="Kuva 9">
            <a:extLst>
              <a:ext uri="{FF2B5EF4-FFF2-40B4-BE49-F238E27FC236}">
                <a16:creationId xmlns:a16="http://schemas.microsoft.com/office/drawing/2014/main" id="{B879F93D-E5FA-4955-885E-21E75A78504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3122844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tsikollinen vaakakuva">
    <p:bg>
      <p:bgPr>
        <a:solidFill>
          <a:srgbClr val="D25532"/>
        </a:solidFill>
        <a:effectLst/>
      </p:bgPr>
    </p:bg>
    <p:spTree>
      <p:nvGrpSpPr>
        <p:cNvPr id="1" name=""/>
        <p:cNvGrpSpPr/>
        <p:nvPr/>
      </p:nvGrpSpPr>
      <p:grpSpPr>
        <a:xfrm>
          <a:off x="0" y="0"/>
          <a:ext cx="0" cy="0"/>
          <a:chOff x="0" y="0"/>
          <a:chExt cx="0" cy="0"/>
        </a:xfrm>
      </p:grpSpPr>
      <p:sp>
        <p:nvSpPr>
          <p:cNvPr id="13" name="Kuvan paikkamerkki 12">
            <a:extLst>
              <a:ext uri="{FF2B5EF4-FFF2-40B4-BE49-F238E27FC236}">
                <a16:creationId xmlns:a16="http://schemas.microsoft.com/office/drawing/2014/main" id="{3F547D2F-F2B7-43B6-820A-A480C1667733}"/>
              </a:ext>
            </a:extLst>
          </p:cNvPr>
          <p:cNvSpPr>
            <a:spLocks noGrp="1"/>
          </p:cNvSpPr>
          <p:nvPr>
            <p:ph type="pic" sz="quarter" idx="13"/>
          </p:nvPr>
        </p:nvSpPr>
        <p:spPr>
          <a:xfrm>
            <a:off x="0" y="1"/>
            <a:ext cx="12192001" cy="4095750"/>
          </a:xfrm>
          <a:solidFill>
            <a:schemeClr val="bg1">
              <a:lumMod val="85000"/>
            </a:schemeClr>
          </a:solidFill>
        </p:spPr>
        <p:txBody>
          <a:bodyPr/>
          <a:lstStyle>
            <a:lvl1pPr marL="0" indent="0">
              <a:buNone/>
              <a:defRPr/>
            </a:lvl1pPr>
          </a:lstStyle>
          <a:p>
            <a:r>
              <a:rPr lang="fi-FI"/>
              <a:t>Lisää kuva napsauttamalla kuvaketta</a:t>
            </a:r>
          </a:p>
        </p:txBody>
      </p:sp>
      <p:sp>
        <p:nvSpPr>
          <p:cNvPr id="4" name="Päivämäärän paikkamerkki 3">
            <a:extLst>
              <a:ext uri="{FF2B5EF4-FFF2-40B4-BE49-F238E27FC236}">
                <a16:creationId xmlns:a16="http://schemas.microsoft.com/office/drawing/2014/main" id="{76D93EE4-ADA5-43DA-BB9C-6AA7EC3EC8A1}"/>
              </a:ext>
            </a:extLst>
          </p:cNvPr>
          <p:cNvSpPr>
            <a:spLocks noGrp="1"/>
          </p:cNvSpPr>
          <p:nvPr>
            <p:ph type="dt" sz="half" idx="10"/>
          </p:nvPr>
        </p:nvSpPr>
        <p:spPr/>
        <p:txBody>
          <a:bodyPr/>
          <a:lstStyle>
            <a:lvl1pPr>
              <a:defRPr>
                <a:solidFill>
                  <a:srgbClr val="FFFFFF"/>
                </a:solidFill>
              </a:defRPr>
            </a:lvl1pPr>
          </a:lstStyle>
          <a:p>
            <a:fld id="{1C0FE25E-EAEA-472F-9D28-3B4F62E7FFAD}" type="datetime1">
              <a:rPr lang="fi-FI" smtClean="0"/>
              <a:pPr/>
              <a:t>23.09.2022</a:t>
            </a:fld>
            <a:endParaRPr lang="fi-FI"/>
          </a:p>
        </p:txBody>
      </p:sp>
      <p:sp>
        <p:nvSpPr>
          <p:cNvPr id="5" name="Alatunnisteen paikkamerkki 4">
            <a:extLst>
              <a:ext uri="{FF2B5EF4-FFF2-40B4-BE49-F238E27FC236}">
                <a16:creationId xmlns:a16="http://schemas.microsoft.com/office/drawing/2014/main" id="{3F950696-0591-4507-BF1A-FB2F146794EC}"/>
              </a:ext>
            </a:extLst>
          </p:cNvPr>
          <p:cNvSpPr>
            <a:spLocks noGrp="1"/>
          </p:cNvSpPr>
          <p:nvPr>
            <p:ph type="ftr" sz="quarter" idx="11"/>
          </p:nvPr>
        </p:nvSpPr>
        <p:spPr/>
        <p:txBody>
          <a:bodyPr/>
          <a:lstStyle>
            <a:lvl1pPr>
              <a:defRPr>
                <a:solidFill>
                  <a:srgbClr val="FFFFFF"/>
                </a:solidFill>
              </a:defRPr>
            </a:lvl1pPr>
          </a:lstStyle>
          <a:p>
            <a:endParaRPr lang="fi-FI"/>
          </a:p>
        </p:txBody>
      </p:sp>
      <p:sp>
        <p:nvSpPr>
          <p:cNvPr id="6" name="Dian numeron paikkamerkki 5">
            <a:extLst>
              <a:ext uri="{FF2B5EF4-FFF2-40B4-BE49-F238E27FC236}">
                <a16:creationId xmlns:a16="http://schemas.microsoft.com/office/drawing/2014/main" id="{FDA6D048-6AA7-4863-AD5F-C8DFF16A90B8}"/>
              </a:ext>
            </a:extLst>
          </p:cNvPr>
          <p:cNvSpPr>
            <a:spLocks noGrp="1"/>
          </p:cNvSpPr>
          <p:nvPr>
            <p:ph type="sldNum" sz="quarter" idx="12"/>
          </p:nvPr>
        </p:nvSpPr>
        <p:spPr/>
        <p:txBody>
          <a:bodyPr/>
          <a:lstStyle>
            <a:lvl1pPr>
              <a:defRPr>
                <a:solidFill>
                  <a:srgbClr val="FFFFFF"/>
                </a:solidFill>
              </a:defRPr>
            </a:lvl1pPr>
          </a:lstStyle>
          <a:p>
            <a:fld id="{FA73A356-C14D-42BE-9278-197E8B37771B}" type="slidenum">
              <a:rPr lang="fi-FI" smtClean="0"/>
              <a:pPr/>
              <a:t>‹#›</a:t>
            </a:fld>
            <a:endParaRPr lang="fi-FI"/>
          </a:p>
        </p:txBody>
      </p:sp>
      <p:sp>
        <p:nvSpPr>
          <p:cNvPr id="3" name="Otsikko 2">
            <a:extLst>
              <a:ext uri="{FF2B5EF4-FFF2-40B4-BE49-F238E27FC236}">
                <a16:creationId xmlns:a16="http://schemas.microsoft.com/office/drawing/2014/main" id="{F004E3EB-47EC-4F60-B9BA-A7DABC2D04F6}"/>
              </a:ext>
            </a:extLst>
          </p:cNvPr>
          <p:cNvSpPr>
            <a:spLocks noGrp="1"/>
          </p:cNvSpPr>
          <p:nvPr>
            <p:ph type="title"/>
          </p:nvPr>
        </p:nvSpPr>
        <p:spPr>
          <a:xfrm>
            <a:off x="1309687" y="4867274"/>
            <a:ext cx="9572625" cy="1009651"/>
          </a:xfrm>
        </p:spPr>
        <p:txBody>
          <a:bodyPr anchor="ctr" anchorCtr="0"/>
          <a:lstStyle>
            <a:lvl1pPr algn="ctr">
              <a:defRPr sz="4200">
                <a:solidFill>
                  <a:srgbClr val="FFFFFF"/>
                </a:solidFill>
              </a:defRPr>
            </a:lvl1pPr>
          </a:lstStyle>
          <a:p>
            <a:r>
              <a:rPr lang="fi-FI"/>
              <a:t>Muokkaa ots. perustyyl. napsautt.</a:t>
            </a:r>
          </a:p>
        </p:txBody>
      </p:sp>
      <p:pic>
        <p:nvPicPr>
          <p:cNvPr id="10" name="Kuva 9">
            <a:extLst>
              <a:ext uri="{FF2B5EF4-FFF2-40B4-BE49-F238E27FC236}">
                <a16:creationId xmlns:a16="http://schemas.microsoft.com/office/drawing/2014/main" id="{B893DE68-E2E2-4375-BB95-E8102BAD9AB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1822680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uva">
    <p:spTree>
      <p:nvGrpSpPr>
        <p:cNvPr id="1" name=""/>
        <p:cNvGrpSpPr/>
        <p:nvPr/>
      </p:nvGrpSpPr>
      <p:grpSpPr>
        <a:xfrm>
          <a:off x="0" y="0"/>
          <a:ext cx="0" cy="0"/>
          <a:chOff x="0" y="0"/>
          <a:chExt cx="0" cy="0"/>
        </a:xfrm>
      </p:grpSpPr>
      <p:sp>
        <p:nvSpPr>
          <p:cNvPr id="2" name="Kuvan paikkamerkki 12">
            <a:extLst>
              <a:ext uri="{FF2B5EF4-FFF2-40B4-BE49-F238E27FC236}">
                <a16:creationId xmlns:a16="http://schemas.microsoft.com/office/drawing/2014/main" id="{2BDD85B6-BEB8-4588-AB3A-202B51970406}"/>
              </a:ext>
            </a:extLst>
          </p:cNvPr>
          <p:cNvSpPr>
            <a:spLocks noGrp="1"/>
          </p:cNvSpPr>
          <p:nvPr>
            <p:ph type="pic" sz="quarter" idx="13"/>
          </p:nvPr>
        </p:nvSpPr>
        <p:spPr>
          <a:xfrm>
            <a:off x="0" y="0"/>
            <a:ext cx="12192001" cy="6857999"/>
          </a:xfrm>
          <a:solidFill>
            <a:schemeClr val="bg1">
              <a:lumMod val="85000"/>
            </a:schemeClr>
          </a:solidFill>
        </p:spPr>
        <p:txBody>
          <a:bodyPr/>
          <a:lstStyle>
            <a:lvl1pPr marL="0" indent="0">
              <a:buNone/>
              <a:defRPr/>
            </a:lvl1pPr>
          </a:lstStyle>
          <a:p>
            <a:r>
              <a:rPr lang="fi-FI"/>
              <a:t>Lisää kuva napsauttamalla kuvaketta</a:t>
            </a:r>
          </a:p>
        </p:txBody>
      </p:sp>
    </p:spTree>
    <p:extLst>
      <p:ext uri="{BB962C8B-B14F-4D97-AF65-F5344CB8AC3E}">
        <p14:creationId xmlns:p14="http://schemas.microsoft.com/office/powerpoint/2010/main" val="1561608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2AA7B23A-DCD9-456D-A0B8-97C1418ED757}"/>
              </a:ext>
            </a:extLst>
          </p:cNvPr>
          <p:cNvSpPr>
            <a:spLocks noGrp="1"/>
          </p:cNvSpPr>
          <p:nvPr>
            <p:ph type="title"/>
          </p:nvPr>
        </p:nvSpPr>
        <p:spPr>
          <a:xfrm>
            <a:off x="838200" y="384176"/>
            <a:ext cx="9572625" cy="1244600"/>
          </a:xfrm>
          <a:prstGeom prst="rect">
            <a:avLst/>
          </a:prstGeom>
        </p:spPr>
        <p:txBody>
          <a:bodyPr vert="horz" lIns="0" tIns="0" rIns="0" bIns="0" rtlCol="0" anchor="b" anchorCtr="0">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3191A68A-1C41-4D6F-BF28-7C5975EBFEFB}"/>
              </a:ext>
            </a:extLst>
          </p:cNvPr>
          <p:cNvSpPr>
            <a:spLocks noGrp="1"/>
          </p:cNvSpPr>
          <p:nvPr>
            <p:ph type="body" idx="1"/>
          </p:nvPr>
        </p:nvSpPr>
        <p:spPr>
          <a:xfrm>
            <a:off x="838200" y="2114549"/>
            <a:ext cx="9572625" cy="3676651"/>
          </a:xfrm>
          <a:prstGeom prst="rect">
            <a:avLst/>
          </a:prstGeom>
        </p:spPr>
        <p:txBody>
          <a:bodyPr vert="horz" lIns="0" tIns="0" rIns="0" bIns="0" rtlCol="0">
            <a:no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a:extLst>
              <a:ext uri="{FF2B5EF4-FFF2-40B4-BE49-F238E27FC236}">
                <a16:creationId xmlns:a16="http://schemas.microsoft.com/office/drawing/2014/main" id="{1AAE61E0-75EA-4569-A473-FDC69ACB1467}"/>
              </a:ext>
            </a:extLst>
          </p:cNvPr>
          <p:cNvSpPr>
            <a:spLocks noGrp="1"/>
          </p:cNvSpPr>
          <p:nvPr>
            <p:ph type="dt" sz="half" idx="2"/>
          </p:nvPr>
        </p:nvSpPr>
        <p:spPr>
          <a:xfrm>
            <a:off x="9982200" y="6543675"/>
            <a:ext cx="1080000" cy="177800"/>
          </a:xfrm>
          <a:prstGeom prst="rect">
            <a:avLst/>
          </a:prstGeom>
        </p:spPr>
        <p:txBody>
          <a:bodyPr vert="horz" lIns="0" tIns="0" rIns="0" bIns="0" rtlCol="0" anchor="ctr"/>
          <a:lstStyle>
            <a:lvl1pPr algn="ctr">
              <a:defRPr sz="800">
                <a:solidFill>
                  <a:schemeClr val="tx1"/>
                </a:solidFill>
              </a:defRPr>
            </a:lvl1pPr>
          </a:lstStyle>
          <a:p>
            <a:fld id="{43AB1166-E4C5-4A99-B5EC-32595794ED35}" type="datetime1">
              <a:rPr lang="fi-FI" smtClean="0"/>
              <a:t>23.09.2022</a:t>
            </a:fld>
            <a:endParaRPr lang="fi-FI"/>
          </a:p>
        </p:txBody>
      </p:sp>
      <p:sp>
        <p:nvSpPr>
          <p:cNvPr id="5" name="Alatunnisteen paikkamerkki 4">
            <a:extLst>
              <a:ext uri="{FF2B5EF4-FFF2-40B4-BE49-F238E27FC236}">
                <a16:creationId xmlns:a16="http://schemas.microsoft.com/office/drawing/2014/main" id="{5DD54FC4-B225-4B5A-83FF-2DA61EE37903}"/>
              </a:ext>
            </a:extLst>
          </p:cNvPr>
          <p:cNvSpPr>
            <a:spLocks noGrp="1"/>
          </p:cNvSpPr>
          <p:nvPr>
            <p:ph type="ftr" sz="quarter" idx="3"/>
          </p:nvPr>
        </p:nvSpPr>
        <p:spPr>
          <a:xfrm>
            <a:off x="7286625" y="6543675"/>
            <a:ext cx="2664000" cy="177800"/>
          </a:xfrm>
          <a:prstGeom prst="rect">
            <a:avLst/>
          </a:prstGeom>
        </p:spPr>
        <p:txBody>
          <a:bodyPr vert="horz" lIns="0" tIns="0" rIns="0" bIns="0" rtlCol="0" anchor="ctr"/>
          <a:lstStyle>
            <a:lvl1pPr algn="ctr">
              <a:defRPr sz="800">
                <a:solidFill>
                  <a:schemeClr val="tx1"/>
                </a:solidFill>
              </a:defRPr>
            </a:lvl1pPr>
          </a:lstStyle>
          <a:p>
            <a:endParaRPr lang="fi-FI"/>
          </a:p>
        </p:txBody>
      </p:sp>
      <p:sp>
        <p:nvSpPr>
          <p:cNvPr id="6" name="Dian numeron paikkamerkki 5">
            <a:extLst>
              <a:ext uri="{FF2B5EF4-FFF2-40B4-BE49-F238E27FC236}">
                <a16:creationId xmlns:a16="http://schemas.microsoft.com/office/drawing/2014/main" id="{0CA6E1A9-B47E-47F7-94EF-EF3D6086C074}"/>
              </a:ext>
            </a:extLst>
          </p:cNvPr>
          <p:cNvSpPr>
            <a:spLocks noGrp="1"/>
          </p:cNvSpPr>
          <p:nvPr>
            <p:ph type="sldNum" sz="quarter" idx="4"/>
          </p:nvPr>
        </p:nvSpPr>
        <p:spPr>
          <a:xfrm>
            <a:off x="11087100" y="6543675"/>
            <a:ext cx="720000" cy="177800"/>
          </a:xfrm>
          <a:prstGeom prst="rect">
            <a:avLst/>
          </a:prstGeom>
        </p:spPr>
        <p:txBody>
          <a:bodyPr vert="horz" lIns="0" tIns="0" rIns="0" bIns="0" rtlCol="0" anchor="ctr"/>
          <a:lstStyle>
            <a:lvl1pPr algn="r">
              <a:defRPr sz="800">
                <a:solidFill>
                  <a:schemeClr val="tx1"/>
                </a:solidFill>
              </a:defRPr>
            </a:lvl1pPr>
          </a:lstStyle>
          <a:p>
            <a:fld id="{FA73A356-C14D-42BE-9278-197E8B37771B}" type="slidenum">
              <a:rPr lang="fi-FI" smtClean="0"/>
              <a:pPr/>
              <a:t>‹#›</a:t>
            </a:fld>
            <a:endParaRPr lang="fi-FI"/>
          </a:p>
        </p:txBody>
      </p:sp>
    </p:spTree>
    <p:extLst>
      <p:ext uri="{BB962C8B-B14F-4D97-AF65-F5344CB8AC3E}">
        <p14:creationId xmlns:p14="http://schemas.microsoft.com/office/powerpoint/2010/main" val="39662578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701" r:id="rId5"/>
    <p:sldLayoutId id="2147483678" r:id="rId6"/>
    <p:sldLayoutId id="2147483679" r:id="rId7"/>
    <p:sldLayoutId id="2147483680" r:id="rId8"/>
    <p:sldLayoutId id="2147483702" r:id="rId9"/>
    <p:sldLayoutId id="2147483681" r:id="rId10"/>
    <p:sldLayoutId id="2147483682" r:id="rId11"/>
    <p:sldLayoutId id="2147483683" r:id="rId12"/>
    <p:sldLayoutId id="2147483698" r:id="rId13"/>
    <p:sldLayoutId id="2147483684" r:id="rId14"/>
    <p:sldLayoutId id="2147483703" r:id="rId15"/>
  </p:sldLayoutIdLst>
  <p:hf sldNum="0" hdr="0" ftr="0" dt="0"/>
  <p:txStyles>
    <p:titleStyle>
      <a:lvl1pPr algn="l" defTabSz="914400" rtl="0" eaLnBrk="1" latinLnBrk="0" hangingPunct="1">
        <a:lnSpc>
          <a:spcPct val="90000"/>
        </a:lnSpc>
        <a:spcBef>
          <a:spcPct val="0"/>
        </a:spcBef>
        <a:buNone/>
        <a:defRPr sz="4600" kern="1200">
          <a:solidFill>
            <a:srgbClr val="D25532"/>
          </a:solidFill>
          <a:latin typeface="+mj-lt"/>
          <a:ea typeface="+mj-ea"/>
          <a:cs typeface="+mj-cs"/>
        </a:defRPr>
      </a:lvl1pPr>
    </p:titleStyle>
    <p:bodyStyle>
      <a:lvl1pPr marL="180975" indent="-180975" algn="l" defTabSz="914400" rtl="0" eaLnBrk="1" latinLnBrk="0" hangingPunct="1">
        <a:lnSpc>
          <a:spcPct val="110000"/>
        </a:lnSpc>
        <a:spcBef>
          <a:spcPts val="0"/>
        </a:spcBef>
        <a:spcAft>
          <a:spcPts val="0"/>
        </a:spcAft>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Font typeface="Calibri" panose="020F050202020403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buFont typeface="Calibri" panose="020F050202020403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xml"/><Relationship Id="rId1" Type="http://schemas.openxmlformats.org/officeDocument/2006/relationships/slideLayout" Target="../slideLayouts/slideLayout9.xml"/><Relationship Id="rId4" Type="http://schemas.openxmlformats.org/officeDocument/2006/relationships/image" Target="../media/image8.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hyperlink" Target="https://youtu.be/yYyAvrF1GjA"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06943856-E447-4FDE-BD9D-575983B43C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 name="Suorakulmio 9">
            <a:extLst>
              <a:ext uri="{FF2B5EF4-FFF2-40B4-BE49-F238E27FC236}">
                <a16:creationId xmlns:a16="http://schemas.microsoft.com/office/drawing/2014/main" id="{E81FF01F-132C-4EF4-8C71-1F2F35F8B9A9}"/>
              </a:ext>
            </a:extLst>
          </p:cNvPr>
          <p:cNvSpPr/>
          <p:nvPr/>
        </p:nvSpPr>
        <p:spPr>
          <a:xfrm>
            <a:off x="727024" y="427486"/>
            <a:ext cx="3806739" cy="2634444"/>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dirty="0"/>
          </a:p>
        </p:txBody>
      </p:sp>
      <p:sp>
        <p:nvSpPr>
          <p:cNvPr id="11" name="Tekstiruutu 10">
            <a:extLst>
              <a:ext uri="{FF2B5EF4-FFF2-40B4-BE49-F238E27FC236}">
                <a16:creationId xmlns:a16="http://schemas.microsoft.com/office/drawing/2014/main" id="{8D9CF3FA-8B49-4980-BDBC-6AAA5FD2AB76}"/>
              </a:ext>
            </a:extLst>
          </p:cNvPr>
          <p:cNvSpPr txBox="1"/>
          <p:nvPr/>
        </p:nvSpPr>
        <p:spPr>
          <a:xfrm>
            <a:off x="815622" y="544379"/>
            <a:ext cx="3806739" cy="1200329"/>
          </a:xfrm>
          <a:prstGeom prst="rect">
            <a:avLst/>
          </a:prstGeom>
          <a:noFill/>
        </p:spPr>
        <p:txBody>
          <a:bodyPr wrap="square" rtlCol="0">
            <a:spAutoFit/>
          </a:bodyPr>
          <a:lstStyle/>
          <a:p>
            <a:r>
              <a:rPr lang="sv-SE" sz="2400" b="1"/>
              <a:t>Utkast till manuskript</a:t>
            </a:r>
          </a:p>
          <a:p>
            <a:r>
              <a:rPr lang="sv-SE" sz="2400" b="1"/>
              <a:t>för ordnande av migrationsdialoger</a:t>
            </a:r>
          </a:p>
        </p:txBody>
      </p:sp>
      <p:sp>
        <p:nvSpPr>
          <p:cNvPr id="12" name="Tekstiruutu 11">
            <a:extLst>
              <a:ext uri="{FF2B5EF4-FFF2-40B4-BE49-F238E27FC236}">
                <a16:creationId xmlns:a16="http://schemas.microsoft.com/office/drawing/2014/main" id="{742137FD-0AAB-4A99-A053-E8B2AD48C916}"/>
              </a:ext>
            </a:extLst>
          </p:cNvPr>
          <p:cNvSpPr txBox="1"/>
          <p:nvPr/>
        </p:nvSpPr>
        <p:spPr>
          <a:xfrm>
            <a:off x="815622" y="1744708"/>
            <a:ext cx="3176337" cy="1200329"/>
          </a:xfrm>
          <a:prstGeom prst="rect">
            <a:avLst/>
          </a:prstGeom>
          <a:noFill/>
        </p:spPr>
        <p:txBody>
          <a:bodyPr wrap="square" rtlCol="0">
            <a:spAutoFit/>
          </a:bodyPr>
          <a:lstStyle/>
          <a:p>
            <a:r>
              <a:rPr lang="sv-SE" dirty="0"/>
              <a:t>Planera din egen diskussion utifrån det här manuskriptet</a:t>
            </a:r>
          </a:p>
          <a:p>
            <a:endParaRPr lang="fi-FI" i="1" dirty="0"/>
          </a:p>
          <a:p>
            <a:r>
              <a:rPr lang="sv-SE" dirty="0"/>
              <a:t>Dialog 120 eller 180 minuter </a:t>
            </a:r>
          </a:p>
        </p:txBody>
      </p:sp>
    </p:spTree>
    <p:extLst>
      <p:ext uri="{BB962C8B-B14F-4D97-AF65-F5344CB8AC3E}">
        <p14:creationId xmlns:p14="http://schemas.microsoft.com/office/powerpoint/2010/main" val="1641620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defTabSz="914400">
              <a:spcBef>
                <a:spcPts val="0"/>
              </a:spcBef>
              <a:buNone/>
            </a:pPr>
            <a:r>
              <a:rPr lang="sv-SE" sz="1800" b="1">
                <a:solidFill>
                  <a:prstClr val="white"/>
                </a:solidFill>
                <a:latin typeface="Cambria"/>
                <a:cs typeface="+mn-cs"/>
              </a:rPr>
              <a:t>Diskussionen startar i par (2/2)</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sv-SE" sz="1600" i="1">
                <a:solidFill>
                  <a:prstClr val="white"/>
                </a:solidFill>
                <a:cs typeface="+mn-cs"/>
              </a:rPr>
              <a:t>Efter pardiskussionen: fortsätt diskutera tillsammans </a:t>
            </a:r>
          </a:p>
          <a:p>
            <a:pPr marL="0" lvl="0" indent="0" defTabSz="914400">
              <a:spcBef>
                <a:spcPts val="0"/>
              </a:spcBef>
              <a:buNone/>
            </a:pPr>
            <a:endParaRPr lang="fi-FI" sz="1600" i="1" dirty="0">
              <a:solidFill>
                <a:prstClr val="white"/>
              </a:solidFill>
              <a:cs typeface="+mn-cs"/>
            </a:endParaRPr>
          </a:p>
          <a:p>
            <a:pPr marL="0" lvl="0" indent="0" defTabSz="914400">
              <a:spcBef>
                <a:spcPts val="0"/>
              </a:spcBef>
              <a:buNone/>
            </a:pPr>
            <a:r>
              <a:rPr lang="sv-SE" sz="1600">
                <a:solidFill>
                  <a:prstClr val="white"/>
                </a:solidFill>
                <a:cs typeface="+mn-cs"/>
              </a:rPr>
              <a:t>Nu när ni hört varandras tankar, vilka egna tankar/känslor, kanske frågor, har det väckt hos er? </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br>
              <a:rPr lang="sv-SE" sz="1600" i="1">
                <a:solidFill>
                  <a:prstClr val="white"/>
                </a:solidFill>
                <a:cs typeface="+mn-cs"/>
              </a:rPr>
            </a:br>
            <a:endParaRPr lang="sv-SE" sz="1600" i="1">
              <a:solidFill>
                <a:prstClr val="white"/>
              </a:solidFill>
              <a:cs typeface="+mn-cs"/>
            </a:endParaRP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sv-SE" sz="1500" i="1" dirty="0">
                <a:solidFill>
                  <a:prstClr val="black"/>
                </a:solidFill>
              </a:rPr>
              <a:t>Minuter	Börjar kl. 		Skede</a:t>
            </a:r>
          </a:p>
          <a:p>
            <a:pPr lvl="0"/>
            <a:endParaRPr lang="fi-FI" sz="1500" i="1" dirty="0">
              <a:solidFill>
                <a:prstClr val="black"/>
              </a:solidFill>
            </a:endParaRPr>
          </a:p>
          <a:p>
            <a:pPr lvl="0"/>
            <a:r>
              <a:rPr lang="sv-SE" sz="1500" b="1" dirty="0">
                <a:solidFill>
                  <a:prstClr val="black"/>
                </a:solidFill>
              </a:rPr>
              <a:t>5 	12.00</a:t>
            </a:r>
            <a:r>
              <a:rPr lang="sv-SE" sz="1500" dirty="0">
                <a:solidFill>
                  <a:prstClr val="black"/>
                </a:solidFill>
              </a:rPr>
              <a:t>	</a:t>
            </a:r>
            <a:r>
              <a:rPr lang="sv-SE" sz="1500" b="1" dirty="0">
                <a:solidFill>
                  <a:prstClr val="black"/>
                </a:solidFill>
              </a:rPr>
              <a:t>	</a:t>
            </a:r>
            <a:r>
              <a:rPr lang="sv-SE" sz="1500" dirty="0">
                <a:solidFill>
                  <a:prstClr val="black"/>
                </a:solidFill>
              </a:rPr>
              <a:t>Inledning </a:t>
            </a:r>
          </a:p>
          <a:p>
            <a:pPr lvl="0"/>
            <a:r>
              <a:rPr lang="sv-SE" sz="1500" b="1" dirty="0">
                <a:solidFill>
                  <a:prstClr val="black"/>
                </a:solidFill>
              </a:rPr>
              <a:t>5	12.05</a:t>
            </a:r>
            <a:r>
              <a:rPr lang="sv-SE" sz="1500" dirty="0">
                <a:solidFill>
                  <a:prstClr val="black"/>
                </a:solidFill>
              </a:rPr>
              <a:t>		Spelregler och </a:t>
            </a:r>
            <a:r>
              <a:rPr lang="sv-SE" sz="1500" dirty="0" err="1">
                <a:solidFill>
                  <a:prstClr val="black"/>
                </a:solidFill>
              </a:rPr>
              <a:t>konfidentialitet</a:t>
            </a:r>
            <a:r>
              <a:rPr lang="sv-SE" sz="1500" dirty="0">
                <a:solidFill>
                  <a:prstClr val="black"/>
                </a:solidFill>
              </a:rPr>
              <a:t> </a:t>
            </a:r>
          </a:p>
          <a:p>
            <a:pPr lvl="0"/>
            <a:r>
              <a:rPr lang="sv-SE" sz="1500" b="1" dirty="0">
                <a:solidFill>
                  <a:prstClr val="black"/>
                </a:solidFill>
              </a:rPr>
              <a:t>5	12.10</a:t>
            </a:r>
            <a:r>
              <a:rPr lang="sv-SE" sz="1500" dirty="0">
                <a:solidFill>
                  <a:prstClr val="black"/>
                </a:solidFill>
              </a:rPr>
              <a:t>		Deltagarna presenterar sig </a:t>
            </a:r>
          </a:p>
          <a:p>
            <a:pPr lvl="0"/>
            <a:r>
              <a:rPr lang="sv-SE" sz="1500" b="1" dirty="0">
                <a:solidFill>
                  <a:prstClr val="black"/>
                </a:solidFill>
              </a:rPr>
              <a:t>5 	12.15</a:t>
            </a:r>
            <a:r>
              <a:rPr lang="sv-SE" sz="1500" dirty="0">
                <a:solidFill>
                  <a:prstClr val="black"/>
                </a:solidFill>
              </a:rPr>
              <a:t>		Öppningsanförande </a:t>
            </a:r>
          </a:p>
          <a:p>
            <a:pPr lvl="0"/>
            <a:r>
              <a:rPr lang="sv-SE" sz="1500" b="1" dirty="0">
                <a:solidFill>
                  <a:prstClr val="black"/>
                </a:solidFill>
              </a:rPr>
              <a:t>40 	12.20	</a:t>
            </a:r>
            <a:r>
              <a:rPr lang="sv-SE" sz="1500" dirty="0">
                <a:solidFill>
                  <a:prstClr val="black"/>
                </a:solidFill>
              </a:rPr>
              <a:t>	</a:t>
            </a:r>
            <a:r>
              <a:rPr lang="sv-SE" sz="1500" b="1" u="sng" dirty="0">
                <a:solidFill>
                  <a:prstClr val="black"/>
                </a:solidFill>
              </a:rPr>
              <a:t>Diskussionen startar i par </a:t>
            </a:r>
          </a:p>
          <a:p>
            <a:pPr lvl="0"/>
            <a:r>
              <a:rPr lang="sv-SE" sz="1500" b="1" dirty="0">
                <a:solidFill>
                  <a:prstClr val="black"/>
                </a:solidFill>
              </a:rPr>
              <a:t>45	13.00	</a:t>
            </a:r>
            <a:r>
              <a:rPr lang="sv-SE" sz="1500" dirty="0">
                <a:solidFill>
                  <a:prstClr val="black"/>
                </a:solidFill>
              </a:rPr>
              <a:t>	Diskussionen fördjupas  </a:t>
            </a:r>
          </a:p>
          <a:p>
            <a:pPr lvl="0"/>
            <a:r>
              <a:rPr lang="sv-SE" sz="1500" b="1" dirty="0">
                <a:solidFill>
                  <a:prstClr val="black"/>
                </a:solidFill>
              </a:rPr>
              <a:t>3 	13.45</a:t>
            </a:r>
            <a:r>
              <a:rPr lang="sv-SE" sz="1500" dirty="0">
                <a:solidFill>
                  <a:prstClr val="black"/>
                </a:solidFill>
              </a:rPr>
              <a:t>		Sammanfattning var för sig </a:t>
            </a:r>
          </a:p>
          <a:p>
            <a:pPr lvl="0"/>
            <a:r>
              <a:rPr lang="sv-SE" sz="1500" b="1" dirty="0">
                <a:solidFill>
                  <a:prstClr val="black"/>
                </a:solidFill>
              </a:rPr>
              <a:t>10	13.48	</a:t>
            </a:r>
            <a:r>
              <a:rPr lang="sv-SE" sz="1500" dirty="0">
                <a:solidFill>
                  <a:prstClr val="black"/>
                </a:solidFill>
              </a:rPr>
              <a:t>	Kort genomgång </a:t>
            </a:r>
          </a:p>
          <a:p>
            <a:pPr lvl="0"/>
            <a:r>
              <a:rPr lang="sv-SE" sz="1500" b="1" dirty="0">
                <a:solidFill>
                  <a:prstClr val="black"/>
                </a:solidFill>
              </a:rPr>
              <a:t>2	13.58	</a:t>
            </a:r>
            <a:r>
              <a:rPr lang="sv-SE" sz="1500" dirty="0">
                <a:solidFill>
                  <a:prstClr val="black"/>
                </a:solidFill>
              </a:rPr>
              <a:t>	Tack </a:t>
            </a:r>
          </a:p>
          <a:p>
            <a:pPr lvl="0"/>
            <a:r>
              <a:rPr lang="sv-SE" sz="1500" b="1" dirty="0">
                <a:solidFill>
                  <a:prstClr val="black"/>
                </a:solidFill>
              </a:rPr>
              <a:t>0	14.00  		</a:t>
            </a:r>
            <a:r>
              <a:rPr lang="sv-SE" sz="1500" dirty="0">
                <a:solidFill>
                  <a:prstClr val="black"/>
                </a:solidFill>
              </a:rPr>
              <a:t>Avslutning </a:t>
            </a:r>
          </a:p>
          <a:p>
            <a:pPr lvl="0"/>
            <a:endParaRPr lang="fi-FI" sz="1500" dirty="0">
              <a:solidFill>
                <a:prstClr val="black"/>
              </a:solidFill>
            </a:endParaRPr>
          </a:p>
          <a:p>
            <a:pPr lvl="0"/>
            <a:r>
              <a:rPr lang="sv-SE" sz="1500" dirty="0" err="1">
                <a:solidFill>
                  <a:prstClr val="black"/>
                </a:solidFill>
              </a:rPr>
              <a:t>Basfont</a:t>
            </a:r>
            <a:r>
              <a:rPr lang="sv-SE" sz="1500" dirty="0">
                <a:solidFill>
                  <a:prstClr val="black"/>
                </a:solidFill>
              </a:rPr>
              <a:t> – säg t.ex. så här </a:t>
            </a:r>
          </a:p>
          <a:p>
            <a:pPr lvl="0"/>
            <a:r>
              <a:rPr lang="sv-SE" sz="1500" i="1" dirty="0">
                <a:solidFill>
                  <a:prstClr val="black"/>
                </a:solidFill>
              </a:rPr>
              <a:t>Kursiverad font </a:t>
            </a:r>
            <a:r>
              <a:rPr lang="sv-SE" sz="1500" dirty="0">
                <a:solidFill>
                  <a:prstClr val="black"/>
                </a:solidFill>
              </a:rPr>
              <a:t>–</a:t>
            </a:r>
            <a:r>
              <a:rPr lang="sv-SE" sz="1500" i="1" dirty="0">
                <a:solidFill>
                  <a:prstClr val="black"/>
                </a:solidFill>
              </a:rPr>
              <a:t> till hjälp för ledaren </a:t>
            </a:r>
          </a:p>
          <a:p>
            <a:pPr lvl="0"/>
            <a:r>
              <a:rPr lang="sv-SE" sz="1500" b="1" dirty="0">
                <a:solidFill>
                  <a:prstClr val="black"/>
                </a:solidFill>
              </a:rPr>
              <a:t>Fet stil</a:t>
            </a:r>
            <a:r>
              <a:rPr lang="sv-SE" sz="1500" dirty="0">
                <a:solidFill>
                  <a:prstClr val="black"/>
                </a:solidFill>
              </a:rPr>
              <a:t> – ändra efter behov</a:t>
            </a:r>
          </a:p>
        </p:txBody>
      </p:sp>
    </p:spTree>
    <p:extLst>
      <p:ext uri="{BB962C8B-B14F-4D97-AF65-F5344CB8AC3E}">
        <p14:creationId xmlns:p14="http://schemas.microsoft.com/office/powerpoint/2010/main" val="290516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7" y="227083"/>
            <a:ext cx="5400000" cy="617924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defTabSz="914400">
              <a:spcBef>
                <a:spcPts val="0"/>
              </a:spcBef>
              <a:buNone/>
            </a:pPr>
            <a:r>
              <a:rPr lang="sv-SE" sz="1800" b="1">
                <a:solidFill>
                  <a:prstClr val="white"/>
                </a:solidFill>
                <a:latin typeface="Cambria"/>
                <a:cs typeface="+mn-cs"/>
              </a:rPr>
              <a:t>Diskussionen fördjupas</a:t>
            </a:r>
          </a:p>
          <a:p>
            <a:pPr marL="0" lvl="0" indent="0" defTabSz="914400">
              <a:spcBef>
                <a:spcPts val="0"/>
              </a:spcBef>
              <a:buNone/>
            </a:pPr>
            <a:endParaRPr lang="fi-FI" sz="1500" i="1" dirty="0">
              <a:solidFill>
                <a:prstClr val="white"/>
              </a:solidFill>
              <a:cs typeface="+mn-cs"/>
            </a:endParaRPr>
          </a:p>
          <a:p>
            <a:pPr marL="0" lvl="0" indent="0" defTabSz="914400">
              <a:spcBef>
                <a:spcPts val="0"/>
              </a:spcBef>
              <a:buNone/>
            </a:pPr>
            <a:r>
              <a:rPr lang="sv-SE" sz="1500" i="1">
                <a:solidFill>
                  <a:prstClr val="white"/>
                </a:solidFill>
                <a:cs typeface="+mn-cs"/>
              </a:rPr>
              <a:t>Försök ta tag i de frågor som lyfts fram i diskussionen och formulera eventuella tilläggsfrågor utifrån dem. </a:t>
            </a:r>
          </a:p>
          <a:p>
            <a:pPr marL="0" lvl="0" indent="0" defTabSz="914400">
              <a:spcBef>
                <a:spcPts val="0"/>
              </a:spcBef>
              <a:buNone/>
            </a:pPr>
            <a:endParaRPr lang="fi-FI" sz="1500" i="1" dirty="0">
              <a:solidFill>
                <a:prstClr val="white"/>
              </a:solidFill>
              <a:cs typeface="+mn-cs"/>
            </a:endParaRPr>
          </a:p>
          <a:p>
            <a:pPr marL="0" lvl="0" indent="0" defTabSz="914400">
              <a:spcBef>
                <a:spcPts val="0"/>
              </a:spcBef>
              <a:buNone/>
            </a:pPr>
            <a:r>
              <a:rPr lang="sv-SE" sz="1500" i="1">
                <a:solidFill>
                  <a:prstClr val="white"/>
                </a:solidFill>
                <a:cs typeface="+mn-cs"/>
              </a:rPr>
              <a:t>Låt gärna diskussionen flöda fritt och se till att den inte blir en intervju. </a:t>
            </a:r>
          </a:p>
          <a:p>
            <a:pPr marL="0" lvl="0" indent="0" defTabSz="914400">
              <a:spcBef>
                <a:spcPts val="0"/>
              </a:spcBef>
              <a:buNone/>
            </a:pPr>
            <a:endParaRPr lang="fi-FI" sz="1500" i="1" dirty="0">
              <a:solidFill>
                <a:prstClr val="white"/>
              </a:solidFill>
              <a:cs typeface="+mn-cs"/>
            </a:endParaRPr>
          </a:p>
          <a:p>
            <a:pPr marL="0" lvl="0" indent="0" defTabSz="914400">
              <a:spcBef>
                <a:spcPts val="0"/>
              </a:spcBef>
              <a:buNone/>
            </a:pPr>
            <a:r>
              <a:rPr lang="sv-SE" sz="1500" i="1">
                <a:solidFill>
                  <a:prstClr val="white"/>
                </a:solidFill>
                <a:cs typeface="+mn-cs"/>
              </a:rPr>
              <a:t>Du kan också visa de informativa diabilderna om migration innan diskussionen fördjupas (eller i något skede av diskussionen, om den inte riktigt vill ta fart eller verkar halka in på sidospår). Låt deltagarna läsa de diabilder du visar för sig själva utan att kommentera dem.</a:t>
            </a:r>
          </a:p>
          <a:p>
            <a:pPr marL="0" lvl="0" indent="0" defTabSz="914400">
              <a:spcBef>
                <a:spcPts val="0"/>
              </a:spcBef>
              <a:buNone/>
            </a:pPr>
            <a:endParaRPr lang="fi-FI" sz="1500" i="1" dirty="0">
              <a:solidFill>
                <a:prstClr val="white"/>
              </a:solidFill>
              <a:cs typeface="+mn-cs"/>
            </a:endParaRPr>
          </a:p>
          <a:p>
            <a:pPr marL="0" lvl="0" indent="0" defTabSz="914400">
              <a:spcBef>
                <a:spcPts val="0"/>
              </a:spcBef>
              <a:buNone/>
            </a:pPr>
            <a:r>
              <a:rPr lang="sv-SE" sz="1500" i="1">
                <a:solidFill>
                  <a:prstClr val="white"/>
                </a:solidFill>
                <a:cs typeface="+mn-cs"/>
              </a:rPr>
              <a:t>Se till att också de tystaste får säga sitt och att de mest aktiva inte har ordet hela tiden.</a:t>
            </a:r>
          </a:p>
          <a:p>
            <a:pPr marL="0" lvl="0" indent="0" defTabSz="914400">
              <a:spcBef>
                <a:spcPts val="0"/>
              </a:spcBef>
              <a:buNone/>
            </a:pPr>
            <a:endParaRPr lang="fi-FI" sz="1500" dirty="0">
              <a:solidFill>
                <a:prstClr val="white"/>
              </a:solidFill>
              <a:cs typeface="+mn-cs"/>
            </a:endParaRPr>
          </a:p>
          <a:p>
            <a:pPr marL="0" lvl="0" indent="0" defTabSz="914400">
              <a:spcBef>
                <a:spcPts val="0"/>
              </a:spcBef>
              <a:buNone/>
            </a:pPr>
            <a:r>
              <a:rPr lang="sv-SE" sz="1500" i="1">
                <a:solidFill>
                  <a:prstClr val="white"/>
                </a:solidFill>
                <a:cs typeface="+mn-cs"/>
              </a:rPr>
              <a:t>Centrala tilläggsfrågor (formulera dem så de passar dig): </a:t>
            </a:r>
          </a:p>
          <a:p>
            <a:pPr marL="0" lvl="0" indent="0" defTabSz="914400">
              <a:spcBef>
                <a:spcPts val="0"/>
              </a:spcBef>
              <a:buNone/>
            </a:pPr>
            <a:r>
              <a:rPr lang="sv-SE" sz="1500" b="1">
                <a:solidFill>
                  <a:prstClr val="white"/>
                </a:solidFill>
                <a:cs typeface="+mn-cs"/>
              </a:rPr>
              <a:t>Hur syns migrationen/den kulturella mångfalden i vår vardag? Vilka utmaningar är förknippade med migration i vårt samhälle/vår organisation? </a:t>
            </a:r>
          </a:p>
          <a:p>
            <a:pPr marL="0" lvl="0" indent="0" defTabSz="914400">
              <a:spcBef>
                <a:spcPts val="0"/>
              </a:spcBef>
              <a:buNone/>
            </a:pPr>
            <a:r>
              <a:rPr lang="sv-SE" sz="1500" b="1">
                <a:solidFill>
                  <a:prstClr val="white"/>
                </a:solidFill>
                <a:cs typeface="+mn-cs"/>
              </a:rPr>
              <a:t>Hur kan vi bättre ta tillvara migrationens potential? </a:t>
            </a:r>
          </a:p>
          <a:p>
            <a:pPr marL="0" lvl="0" indent="0" defTabSz="914400">
              <a:spcBef>
                <a:spcPts val="0"/>
              </a:spcBef>
              <a:buNone/>
            </a:pPr>
            <a:r>
              <a:rPr lang="sv-SE" sz="1500" b="1">
                <a:solidFill>
                  <a:prstClr val="white"/>
                </a:solidFill>
                <a:cs typeface="+mn-cs"/>
              </a:rPr>
              <a:t>Hur kan vi själva bidra till att de som flyttar till Finland känner sig hemma här?</a:t>
            </a:r>
          </a:p>
          <a:p>
            <a:pPr marL="0" lvl="0" indent="0" defTabSz="914400">
              <a:spcBef>
                <a:spcPts val="0"/>
              </a:spcBef>
              <a:buNone/>
            </a:pPr>
            <a:endParaRPr lang="fi-FI" sz="1500" b="1" dirty="0">
              <a:solidFill>
                <a:prstClr val="white"/>
              </a:solidFill>
              <a:cs typeface="+mn-cs"/>
            </a:endParaRPr>
          </a:p>
          <a:p>
            <a:pPr marL="0" lvl="0" indent="0" defTabSz="914400">
              <a:spcBef>
                <a:spcPts val="0"/>
              </a:spcBef>
              <a:buNone/>
            </a:pPr>
            <a:endParaRPr lang="fi-FI" sz="1500" i="1" dirty="0">
              <a:solidFill>
                <a:prstClr val="white"/>
              </a:solidFill>
              <a:cs typeface="+mn-cs"/>
            </a:endParaRP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sv-SE" sz="1500" i="1" dirty="0">
                <a:solidFill>
                  <a:prstClr val="black"/>
                </a:solidFill>
              </a:rPr>
              <a:t>Minuter	Börjar kl. 		Skede</a:t>
            </a:r>
          </a:p>
          <a:p>
            <a:pPr lvl="0"/>
            <a:endParaRPr lang="fi-FI" sz="1500" i="1" dirty="0">
              <a:solidFill>
                <a:prstClr val="black"/>
              </a:solidFill>
            </a:endParaRPr>
          </a:p>
          <a:p>
            <a:pPr lvl="0"/>
            <a:r>
              <a:rPr lang="sv-SE" sz="1500" b="1" dirty="0">
                <a:solidFill>
                  <a:prstClr val="black"/>
                </a:solidFill>
              </a:rPr>
              <a:t>5 	12.00</a:t>
            </a:r>
            <a:r>
              <a:rPr lang="sv-SE" sz="1500" dirty="0">
                <a:solidFill>
                  <a:prstClr val="black"/>
                </a:solidFill>
              </a:rPr>
              <a:t>	</a:t>
            </a:r>
            <a:r>
              <a:rPr lang="sv-SE" sz="1500" b="1" dirty="0">
                <a:solidFill>
                  <a:prstClr val="black"/>
                </a:solidFill>
              </a:rPr>
              <a:t>	</a:t>
            </a:r>
            <a:r>
              <a:rPr lang="sv-SE" sz="1500" dirty="0">
                <a:solidFill>
                  <a:prstClr val="black"/>
                </a:solidFill>
              </a:rPr>
              <a:t>Inledning </a:t>
            </a:r>
          </a:p>
          <a:p>
            <a:pPr lvl="0"/>
            <a:r>
              <a:rPr lang="sv-SE" sz="1500" b="1" dirty="0">
                <a:solidFill>
                  <a:prstClr val="black"/>
                </a:solidFill>
              </a:rPr>
              <a:t>5	12.05</a:t>
            </a:r>
            <a:r>
              <a:rPr lang="sv-SE" sz="1500" dirty="0">
                <a:solidFill>
                  <a:prstClr val="black"/>
                </a:solidFill>
              </a:rPr>
              <a:t>		Spelregler och </a:t>
            </a:r>
            <a:r>
              <a:rPr lang="sv-SE" sz="1500" dirty="0" err="1">
                <a:solidFill>
                  <a:prstClr val="black"/>
                </a:solidFill>
              </a:rPr>
              <a:t>konfidentialitet</a:t>
            </a:r>
            <a:r>
              <a:rPr lang="sv-SE" sz="1500" dirty="0">
                <a:solidFill>
                  <a:prstClr val="black"/>
                </a:solidFill>
              </a:rPr>
              <a:t> </a:t>
            </a:r>
          </a:p>
          <a:p>
            <a:pPr lvl="0"/>
            <a:r>
              <a:rPr lang="sv-SE" sz="1500" b="1" dirty="0">
                <a:solidFill>
                  <a:prstClr val="black"/>
                </a:solidFill>
              </a:rPr>
              <a:t>5	12.10</a:t>
            </a:r>
            <a:r>
              <a:rPr lang="sv-SE" sz="1500" dirty="0">
                <a:solidFill>
                  <a:prstClr val="black"/>
                </a:solidFill>
              </a:rPr>
              <a:t>		Deltagarna presenterar sig </a:t>
            </a:r>
          </a:p>
          <a:p>
            <a:pPr lvl="0"/>
            <a:r>
              <a:rPr lang="sv-SE" sz="1500" b="1" dirty="0">
                <a:solidFill>
                  <a:prstClr val="black"/>
                </a:solidFill>
              </a:rPr>
              <a:t>5 	12.15</a:t>
            </a:r>
            <a:r>
              <a:rPr lang="sv-SE" sz="1500" dirty="0">
                <a:solidFill>
                  <a:prstClr val="black"/>
                </a:solidFill>
              </a:rPr>
              <a:t>		Öppningsanförande </a:t>
            </a:r>
          </a:p>
          <a:p>
            <a:pPr lvl="0"/>
            <a:r>
              <a:rPr lang="sv-SE" sz="1500" b="1" dirty="0">
                <a:solidFill>
                  <a:prstClr val="black"/>
                </a:solidFill>
              </a:rPr>
              <a:t>40 	12.20	</a:t>
            </a:r>
            <a:r>
              <a:rPr lang="sv-SE" sz="1500" dirty="0">
                <a:solidFill>
                  <a:prstClr val="black"/>
                </a:solidFill>
              </a:rPr>
              <a:t>	Diskussionen startar i par </a:t>
            </a:r>
          </a:p>
          <a:p>
            <a:pPr lvl="0"/>
            <a:r>
              <a:rPr lang="sv-SE" sz="1500" b="1" dirty="0">
                <a:solidFill>
                  <a:prstClr val="black"/>
                </a:solidFill>
              </a:rPr>
              <a:t>45	13.00	</a:t>
            </a:r>
            <a:r>
              <a:rPr lang="sv-SE" sz="1500" dirty="0">
                <a:solidFill>
                  <a:prstClr val="black"/>
                </a:solidFill>
              </a:rPr>
              <a:t>	</a:t>
            </a:r>
            <a:r>
              <a:rPr lang="sv-SE" sz="1500" b="1" u="sng" dirty="0">
                <a:solidFill>
                  <a:prstClr val="black"/>
                </a:solidFill>
              </a:rPr>
              <a:t>Diskussionen fördjupas  </a:t>
            </a:r>
          </a:p>
          <a:p>
            <a:pPr lvl="0"/>
            <a:r>
              <a:rPr lang="sv-SE" sz="1500" b="1" dirty="0">
                <a:solidFill>
                  <a:prstClr val="black"/>
                </a:solidFill>
              </a:rPr>
              <a:t>3 	13.45</a:t>
            </a:r>
            <a:r>
              <a:rPr lang="sv-SE" sz="1500" dirty="0">
                <a:solidFill>
                  <a:prstClr val="black"/>
                </a:solidFill>
              </a:rPr>
              <a:t>		Sammanfattning var för sig </a:t>
            </a:r>
          </a:p>
          <a:p>
            <a:pPr lvl="0"/>
            <a:r>
              <a:rPr lang="sv-SE" sz="1500" b="1" dirty="0">
                <a:solidFill>
                  <a:prstClr val="black"/>
                </a:solidFill>
              </a:rPr>
              <a:t>10	13.48	</a:t>
            </a:r>
            <a:r>
              <a:rPr lang="sv-SE" sz="1500" dirty="0">
                <a:solidFill>
                  <a:prstClr val="black"/>
                </a:solidFill>
              </a:rPr>
              <a:t>	Kort genomgång </a:t>
            </a:r>
          </a:p>
          <a:p>
            <a:pPr lvl="0"/>
            <a:r>
              <a:rPr lang="sv-SE" sz="1500" b="1" dirty="0">
                <a:solidFill>
                  <a:prstClr val="black"/>
                </a:solidFill>
              </a:rPr>
              <a:t>2	13.58	</a:t>
            </a:r>
            <a:r>
              <a:rPr lang="sv-SE" sz="1500" dirty="0">
                <a:solidFill>
                  <a:prstClr val="black"/>
                </a:solidFill>
              </a:rPr>
              <a:t>	Tack </a:t>
            </a:r>
          </a:p>
          <a:p>
            <a:pPr lvl="0"/>
            <a:r>
              <a:rPr lang="sv-SE" sz="1500" b="1" dirty="0">
                <a:solidFill>
                  <a:prstClr val="black"/>
                </a:solidFill>
              </a:rPr>
              <a:t>0	14.00  		</a:t>
            </a:r>
            <a:r>
              <a:rPr lang="sv-SE" sz="1500" dirty="0">
                <a:solidFill>
                  <a:prstClr val="black"/>
                </a:solidFill>
              </a:rPr>
              <a:t>Avslutning </a:t>
            </a:r>
          </a:p>
          <a:p>
            <a:pPr lvl="0"/>
            <a:endParaRPr lang="fi-FI" sz="1500" dirty="0">
              <a:solidFill>
                <a:prstClr val="black"/>
              </a:solidFill>
            </a:endParaRPr>
          </a:p>
          <a:p>
            <a:pPr lvl="0"/>
            <a:r>
              <a:rPr lang="sv-SE" sz="1500" dirty="0" err="1">
                <a:solidFill>
                  <a:prstClr val="black"/>
                </a:solidFill>
              </a:rPr>
              <a:t>Basfont</a:t>
            </a:r>
            <a:r>
              <a:rPr lang="sv-SE" sz="1500" dirty="0">
                <a:solidFill>
                  <a:prstClr val="black"/>
                </a:solidFill>
              </a:rPr>
              <a:t> – säg t.ex. så här </a:t>
            </a:r>
          </a:p>
          <a:p>
            <a:pPr lvl="0"/>
            <a:r>
              <a:rPr lang="sv-SE" sz="1500" i="1" dirty="0">
                <a:solidFill>
                  <a:prstClr val="black"/>
                </a:solidFill>
              </a:rPr>
              <a:t>Kursiverad font </a:t>
            </a:r>
            <a:r>
              <a:rPr lang="sv-SE" sz="1500" dirty="0">
                <a:solidFill>
                  <a:prstClr val="black"/>
                </a:solidFill>
              </a:rPr>
              <a:t>–</a:t>
            </a:r>
            <a:r>
              <a:rPr lang="sv-SE" sz="1500" i="1" dirty="0">
                <a:solidFill>
                  <a:prstClr val="black"/>
                </a:solidFill>
              </a:rPr>
              <a:t> till hjälp för ledaren </a:t>
            </a:r>
          </a:p>
          <a:p>
            <a:pPr lvl="0"/>
            <a:r>
              <a:rPr lang="sv-SE" sz="1500" b="1" dirty="0">
                <a:solidFill>
                  <a:prstClr val="black"/>
                </a:solidFill>
              </a:rPr>
              <a:t>Fet stil</a:t>
            </a:r>
            <a:r>
              <a:rPr lang="sv-SE" sz="1500" dirty="0">
                <a:solidFill>
                  <a:prstClr val="black"/>
                </a:solidFill>
              </a:rPr>
              <a:t> – ändra efter behov</a:t>
            </a:r>
          </a:p>
        </p:txBody>
      </p:sp>
    </p:spTree>
    <p:extLst>
      <p:ext uri="{BB962C8B-B14F-4D97-AF65-F5344CB8AC3E}">
        <p14:creationId xmlns:p14="http://schemas.microsoft.com/office/powerpoint/2010/main" val="468850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defTabSz="914400">
              <a:spcBef>
                <a:spcPts val="0"/>
              </a:spcBef>
              <a:buNone/>
            </a:pPr>
            <a:r>
              <a:rPr lang="sv-SE" sz="1800" b="1">
                <a:solidFill>
                  <a:prstClr val="white"/>
                </a:solidFill>
                <a:latin typeface="Cambria"/>
                <a:cs typeface="+mn-cs"/>
              </a:rPr>
              <a:t>Sammanfattning var för sig</a:t>
            </a:r>
          </a:p>
          <a:p>
            <a:pPr marL="0" lvl="0" indent="0" defTabSz="914400">
              <a:spcBef>
                <a:spcPts val="0"/>
              </a:spcBef>
              <a:buNone/>
            </a:pPr>
            <a:endParaRPr lang="fi-FI" sz="1500" dirty="0">
              <a:solidFill>
                <a:prstClr val="white"/>
              </a:solidFill>
              <a:cs typeface="+mn-cs"/>
            </a:endParaRPr>
          </a:p>
          <a:p>
            <a:pPr marL="0" lvl="0" indent="0" defTabSz="914400">
              <a:spcBef>
                <a:spcPts val="0"/>
              </a:spcBef>
              <a:buNone/>
            </a:pPr>
            <a:r>
              <a:rPr lang="sv-SE" sz="1600">
                <a:solidFill>
                  <a:prstClr val="white"/>
                </a:solidFill>
                <a:cs typeface="+mn-cs"/>
              </a:rPr>
              <a:t>Skriv upp, var för sig i form av hela meningar, 1–3 tankar eller frågor utifrån diskussionen nyss som är betydelsefulla eller centrala för er själva. Meningarna tas sedan med i diskussionssammanfattningen. </a:t>
            </a:r>
          </a:p>
          <a:p>
            <a:pPr marL="0" lvl="0" indent="0" defTabSz="914400">
              <a:spcBef>
                <a:spcPts val="0"/>
              </a:spcBef>
              <a:buNone/>
            </a:pPr>
            <a:endParaRPr lang="fi-FI" sz="1600" dirty="0">
              <a:solidFill>
                <a:prstClr val="white"/>
              </a:solidFill>
              <a:cs typeface="+mn-cs"/>
            </a:endParaRPr>
          </a:p>
          <a:p>
            <a:pPr marL="0" indent="0" defTabSz="914400">
              <a:spcBef>
                <a:spcPts val="0"/>
              </a:spcBef>
              <a:buNone/>
            </a:pPr>
            <a:r>
              <a:rPr lang="sv-SE" sz="1600">
                <a:solidFill>
                  <a:prstClr val="white"/>
                </a:solidFill>
                <a:cs typeface="+mn-cs"/>
              </a:rPr>
              <a:t>Ni kan skriva på pappren som finns under era stolar. </a:t>
            </a:r>
            <a:r>
              <a:rPr lang="sv-SE" sz="1600">
                <a:solidFill>
                  <a:prstClr val="white"/>
                </a:solidFill>
              </a:rPr>
              <a:t>Ni har tre minuter tid och den börjar nu.</a:t>
            </a:r>
            <a:r>
              <a:rPr lang="sv-SE" sz="1600">
                <a:solidFill>
                  <a:prstClr val="white"/>
                </a:solidFill>
                <a:cs typeface="+mn-cs"/>
              </a:rPr>
              <a:t> Snart får ni läsa upp era meningar för de andra.</a:t>
            </a:r>
          </a:p>
          <a:p>
            <a:pPr marL="0" lvl="0" indent="0" defTabSz="914400">
              <a:spcBef>
                <a:spcPts val="0"/>
              </a:spcBef>
              <a:buNone/>
            </a:pPr>
            <a:r>
              <a:rPr lang="sv-SE" sz="1600">
                <a:solidFill>
                  <a:prstClr val="white"/>
                </a:solidFill>
                <a:cs typeface="+mn-cs"/>
              </a:rPr>
              <a:t> </a:t>
            </a:r>
          </a:p>
          <a:p>
            <a:pPr marL="0" lvl="0" indent="0" defTabSz="914400">
              <a:spcBef>
                <a:spcPts val="0"/>
              </a:spcBef>
              <a:buNone/>
            </a:pPr>
            <a:r>
              <a:rPr lang="sv-SE" sz="1600" i="1">
                <a:solidFill>
                  <a:prstClr val="white"/>
                </a:solidFill>
                <a:cs typeface="+mn-cs"/>
              </a:rPr>
              <a:t>Om diskussionen förs på distans: be deltagarna skriva meningarna på sina egna datorer först. Säg att de snart kan kopiera dem till chatten.</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sv-SE" sz="1600">
                <a:solidFill>
                  <a:prstClr val="white"/>
                </a:solidFill>
                <a:cs typeface="+mn-cs"/>
              </a:rPr>
              <a:t>Nu har tre minuter gått.</a:t>
            </a: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sv-SE" sz="1500" i="1" dirty="0">
                <a:solidFill>
                  <a:prstClr val="black"/>
                </a:solidFill>
              </a:rPr>
              <a:t>Minuter	Börjar kl. 		Skede</a:t>
            </a:r>
          </a:p>
          <a:p>
            <a:pPr lvl="0"/>
            <a:endParaRPr lang="fi-FI" sz="1500" i="1" dirty="0">
              <a:solidFill>
                <a:prstClr val="black"/>
              </a:solidFill>
            </a:endParaRPr>
          </a:p>
          <a:p>
            <a:pPr lvl="0"/>
            <a:r>
              <a:rPr lang="sv-SE" sz="1500" b="1" dirty="0">
                <a:solidFill>
                  <a:prstClr val="black"/>
                </a:solidFill>
              </a:rPr>
              <a:t>5 	12.00</a:t>
            </a:r>
            <a:r>
              <a:rPr lang="sv-SE" sz="1500" dirty="0">
                <a:solidFill>
                  <a:prstClr val="black"/>
                </a:solidFill>
              </a:rPr>
              <a:t>	</a:t>
            </a:r>
            <a:r>
              <a:rPr lang="sv-SE" sz="1500" b="1" dirty="0">
                <a:solidFill>
                  <a:prstClr val="black"/>
                </a:solidFill>
              </a:rPr>
              <a:t>	</a:t>
            </a:r>
            <a:r>
              <a:rPr lang="sv-SE" sz="1500" dirty="0">
                <a:solidFill>
                  <a:prstClr val="black"/>
                </a:solidFill>
              </a:rPr>
              <a:t>Inledning </a:t>
            </a:r>
          </a:p>
          <a:p>
            <a:pPr lvl="0"/>
            <a:r>
              <a:rPr lang="sv-SE" sz="1500" b="1" dirty="0">
                <a:solidFill>
                  <a:prstClr val="black"/>
                </a:solidFill>
              </a:rPr>
              <a:t>5	12.05</a:t>
            </a:r>
            <a:r>
              <a:rPr lang="sv-SE" sz="1500" dirty="0">
                <a:solidFill>
                  <a:prstClr val="black"/>
                </a:solidFill>
              </a:rPr>
              <a:t>		Spelregler och </a:t>
            </a:r>
            <a:r>
              <a:rPr lang="sv-SE" sz="1500" dirty="0" err="1">
                <a:solidFill>
                  <a:prstClr val="black"/>
                </a:solidFill>
              </a:rPr>
              <a:t>konfidentialitet</a:t>
            </a:r>
            <a:r>
              <a:rPr lang="sv-SE" sz="1500" dirty="0">
                <a:solidFill>
                  <a:prstClr val="black"/>
                </a:solidFill>
              </a:rPr>
              <a:t> </a:t>
            </a:r>
          </a:p>
          <a:p>
            <a:pPr lvl="0"/>
            <a:r>
              <a:rPr lang="sv-SE" sz="1500" b="1" dirty="0">
                <a:solidFill>
                  <a:prstClr val="black"/>
                </a:solidFill>
              </a:rPr>
              <a:t>5	12.10</a:t>
            </a:r>
            <a:r>
              <a:rPr lang="sv-SE" sz="1500" dirty="0">
                <a:solidFill>
                  <a:prstClr val="black"/>
                </a:solidFill>
              </a:rPr>
              <a:t>		Deltagarna presenterar sig </a:t>
            </a:r>
          </a:p>
          <a:p>
            <a:pPr lvl="0"/>
            <a:r>
              <a:rPr lang="sv-SE" sz="1500" b="1" dirty="0">
                <a:solidFill>
                  <a:prstClr val="black"/>
                </a:solidFill>
              </a:rPr>
              <a:t>5 	12.15</a:t>
            </a:r>
            <a:r>
              <a:rPr lang="sv-SE" sz="1500" dirty="0">
                <a:solidFill>
                  <a:prstClr val="black"/>
                </a:solidFill>
              </a:rPr>
              <a:t>		Öppningsanförande </a:t>
            </a:r>
          </a:p>
          <a:p>
            <a:pPr lvl="0"/>
            <a:r>
              <a:rPr lang="sv-SE" sz="1500" b="1" dirty="0">
                <a:solidFill>
                  <a:prstClr val="black"/>
                </a:solidFill>
              </a:rPr>
              <a:t>40 	12.20	</a:t>
            </a:r>
            <a:r>
              <a:rPr lang="sv-SE" sz="1500" dirty="0">
                <a:solidFill>
                  <a:prstClr val="black"/>
                </a:solidFill>
              </a:rPr>
              <a:t>	Diskussionen startar i par </a:t>
            </a:r>
          </a:p>
          <a:p>
            <a:pPr lvl="0"/>
            <a:r>
              <a:rPr lang="sv-SE" sz="1500" b="1" dirty="0">
                <a:solidFill>
                  <a:prstClr val="black"/>
                </a:solidFill>
              </a:rPr>
              <a:t>45	13.00	</a:t>
            </a:r>
            <a:r>
              <a:rPr lang="sv-SE" sz="1500" dirty="0">
                <a:solidFill>
                  <a:prstClr val="black"/>
                </a:solidFill>
              </a:rPr>
              <a:t>	Diskussionen fördjupas  </a:t>
            </a:r>
          </a:p>
          <a:p>
            <a:pPr lvl="0"/>
            <a:r>
              <a:rPr lang="sv-SE" sz="1500" b="1" dirty="0">
                <a:solidFill>
                  <a:prstClr val="black"/>
                </a:solidFill>
              </a:rPr>
              <a:t>3 	13.45</a:t>
            </a:r>
            <a:r>
              <a:rPr lang="sv-SE" sz="1500" dirty="0">
                <a:solidFill>
                  <a:prstClr val="black"/>
                </a:solidFill>
              </a:rPr>
              <a:t>		</a:t>
            </a:r>
            <a:r>
              <a:rPr lang="sv-SE" sz="1500" b="1" u="sng" dirty="0">
                <a:solidFill>
                  <a:prstClr val="black"/>
                </a:solidFill>
              </a:rPr>
              <a:t>Sammanfattning var för sig </a:t>
            </a:r>
          </a:p>
          <a:p>
            <a:pPr lvl="0"/>
            <a:r>
              <a:rPr lang="sv-SE" sz="1500" b="1" dirty="0">
                <a:solidFill>
                  <a:prstClr val="black"/>
                </a:solidFill>
              </a:rPr>
              <a:t>10	13.48	</a:t>
            </a:r>
            <a:r>
              <a:rPr lang="sv-SE" sz="1500" dirty="0">
                <a:solidFill>
                  <a:prstClr val="black"/>
                </a:solidFill>
              </a:rPr>
              <a:t>	Kort genomgång </a:t>
            </a:r>
          </a:p>
          <a:p>
            <a:pPr lvl="0"/>
            <a:r>
              <a:rPr lang="sv-SE" sz="1500" b="1" dirty="0">
                <a:solidFill>
                  <a:prstClr val="black"/>
                </a:solidFill>
              </a:rPr>
              <a:t>2	13.58	</a:t>
            </a:r>
            <a:r>
              <a:rPr lang="sv-SE" sz="1500" dirty="0">
                <a:solidFill>
                  <a:prstClr val="black"/>
                </a:solidFill>
              </a:rPr>
              <a:t>	Tack </a:t>
            </a:r>
          </a:p>
          <a:p>
            <a:pPr lvl="0"/>
            <a:r>
              <a:rPr lang="sv-SE" sz="1500" b="1" dirty="0">
                <a:solidFill>
                  <a:prstClr val="black"/>
                </a:solidFill>
              </a:rPr>
              <a:t>0	14.00  		</a:t>
            </a:r>
            <a:r>
              <a:rPr lang="sv-SE" sz="1500" dirty="0">
                <a:solidFill>
                  <a:prstClr val="black"/>
                </a:solidFill>
              </a:rPr>
              <a:t>Avslutning </a:t>
            </a:r>
          </a:p>
          <a:p>
            <a:pPr lvl="0"/>
            <a:endParaRPr lang="fi-FI" sz="1500" dirty="0">
              <a:solidFill>
                <a:prstClr val="black"/>
              </a:solidFill>
            </a:endParaRPr>
          </a:p>
          <a:p>
            <a:pPr lvl="0"/>
            <a:r>
              <a:rPr lang="sv-SE" sz="1500" dirty="0" err="1">
                <a:solidFill>
                  <a:prstClr val="black"/>
                </a:solidFill>
              </a:rPr>
              <a:t>Basfont</a:t>
            </a:r>
            <a:r>
              <a:rPr lang="sv-SE" sz="1500" dirty="0">
                <a:solidFill>
                  <a:prstClr val="black"/>
                </a:solidFill>
              </a:rPr>
              <a:t> – säg t.ex. så här </a:t>
            </a:r>
          </a:p>
          <a:p>
            <a:pPr lvl="0"/>
            <a:r>
              <a:rPr lang="sv-SE" sz="1500" i="1" dirty="0">
                <a:solidFill>
                  <a:prstClr val="black"/>
                </a:solidFill>
              </a:rPr>
              <a:t>Kursiverad font </a:t>
            </a:r>
            <a:r>
              <a:rPr lang="sv-SE" sz="1500" dirty="0">
                <a:solidFill>
                  <a:prstClr val="black"/>
                </a:solidFill>
              </a:rPr>
              <a:t>–</a:t>
            </a:r>
            <a:r>
              <a:rPr lang="sv-SE" sz="1500" i="1" dirty="0">
                <a:solidFill>
                  <a:prstClr val="black"/>
                </a:solidFill>
              </a:rPr>
              <a:t> till hjälp för ledaren </a:t>
            </a:r>
          </a:p>
          <a:p>
            <a:pPr lvl="0"/>
            <a:r>
              <a:rPr lang="sv-SE" sz="1500" b="1" dirty="0">
                <a:solidFill>
                  <a:prstClr val="black"/>
                </a:solidFill>
              </a:rPr>
              <a:t>Fet stil</a:t>
            </a:r>
            <a:r>
              <a:rPr lang="sv-SE" sz="1500" dirty="0">
                <a:solidFill>
                  <a:prstClr val="black"/>
                </a:solidFill>
              </a:rPr>
              <a:t> – ändra efter behov</a:t>
            </a:r>
          </a:p>
        </p:txBody>
      </p:sp>
    </p:spTree>
    <p:extLst>
      <p:ext uri="{BB962C8B-B14F-4D97-AF65-F5344CB8AC3E}">
        <p14:creationId xmlns:p14="http://schemas.microsoft.com/office/powerpoint/2010/main" val="41980291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defTabSz="914400">
              <a:spcBef>
                <a:spcPts val="0"/>
              </a:spcBef>
              <a:buNone/>
            </a:pPr>
            <a:r>
              <a:rPr lang="sv-SE" sz="1800" b="1">
                <a:solidFill>
                  <a:prstClr val="white"/>
                </a:solidFill>
                <a:latin typeface="Cambria"/>
                <a:cs typeface="+mn-cs"/>
              </a:rPr>
              <a:t>Kort genomgång</a:t>
            </a:r>
          </a:p>
          <a:p>
            <a:pPr marL="0" indent="0" defTabSz="914400">
              <a:spcBef>
                <a:spcPts val="0"/>
              </a:spcBef>
              <a:buNone/>
            </a:pPr>
            <a:endParaRPr lang="fi-FI" sz="1600" i="1" dirty="0">
              <a:solidFill>
                <a:prstClr val="white"/>
              </a:solidFill>
              <a:cs typeface="+mn-cs"/>
            </a:endParaRPr>
          </a:p>
          <a:p>
            <a:pPr marL="0" indent="0" defTabSz="914400">
              <a:spcBef>
                <a:spcPts val="0"/>
              </a:spcBef>
              <a:buNone/>
            </a:pPr>
            <a:r>
              <a:rPr lang="sv-SE" sz="1600">
                <a:solidFill>
                  <a:prstClr val="white"/>
                </a:solidFill>
                <a:cs typeface="+mn-cs"/>
              </a:rPr>
              <a:t>Nu vill jag gärna höra vilka frågor eller tankar ni skrivit upp. Vi behöver inte gå igenom dem alla. </a:t>
            </a:r>
            <a:br>
              <a:rPr lang="sv-SE" sz="1600">
                <a:solidFill>
                  <a:prstClr val="white"/>
                </a:solidFill>
                <a:cs typeface="+mn-cs"/>
              </a:rPr>
            </a:br>
            <a:r>
              <a:rPr lang="sv-SE" sz="1600">
                <a:solidFill>
                  <a:prstClr val="white"/>
                </a:solidFill>
                <a:cs typeface="+mn-cs"/>
              </a:rPr>
              <a:t>Den som är klar kan börja. </a:t>
            </a:r>
          </a:p>
          <a:p>
            <a:pPr marL="0" indent="0" defTabSz="914400">
              <a:spcBef>
                <a:spcPts val="0"/>
              </a:spcBef>
              <a:buNone/>
            </a:pPr>
            <a:r>
              <a:rPr lang="sv-SE" sz="1600">
                <a:solidFill>
                  <a:prstClr val="white"/>
                </a:solidFill>
                <a:cs typeface="+mn-cs"/>
              </a:rPr>
              <a:t>Vad var betydelsefullt och centralt för dig? </a:t>
            </a:r>
          </a:p>
          <a:p>
            <a:pPr marL="0" indent="0" defTabSz="914400">
              <a:spcBef>
                <a:spcPts val="0"/>
              </a:spcBef>
              <a:buNone/>
            </a:pPr>
            <a:endParaRPr lang="fi-FI" sz="1600" dirty="0">
              <a:solidFill>
                <a:prstClr val="white"/>
              </a:solidFill>
              <a:cs typeface="+mn-cs"/>
            </a:endParaRPr>
          </a:p>
          <a:p>
            <a:pPr marL="0" indent="0" defTabSz="914400">
              <a:spcBef>
                <a:spcPts val="0"/>
              </a:spcBef>
              <a:buNone/>
            </a:pPr>
            <a:r>
              <a:rPr lang="sv-SE" sz="1600" i="1">
                <a:solidFill>
                  <a:prstClr val="white"/>
                </a:solidFill>
                <a:cs typeface="+mn-cs"/>
              </a:rPr>
              <a:t>Efter den första: </a:t>
            </a:r>
            <a:br>
              <a:rPr lang="sv-SE" sz="1600" i="1">
                <a:solidFill>
                  <a:prstClr val="white"/>
                </a:solidFill>
                <a:cs typeface="+mn-cs"/>
              </a:rPr>
            </a:br>
            <a:r>
              <a:rPr lang="sv-SE" sz="1600">
                <a:solidFill>
                  <a:prstClr val="white"/>
                </a:solidFill>
                <a:cs typeface="+mn-cs"/>
              </a:rPr>
              <a:t>Hade ni andra liknande tankar eller något helt annat?</a:t>
            </a:r>
          </a:p>
          <a:p>
            <a:pPr marL="0" indent="0" defTabSz="914400">
              <a:spcBef>
                <a:spcPts val="0"/>
              </a:spcBef>
              <a:buNone/>
            </a:pPr>
            <a:endParaRPr lang="fi-FI" sz="1600" i="1" dirty="0">
              <a:solidFill>
                <a:prstClr val="white"/>
              </a:solidFill>
              <a:cs typeface="+mn-cs"/>
            </a:endParaRPr>
          </a:p>
          <a:p>
            <a:pPr marL="0" indent="0" defTabSz="914400">
              <a:spcBef>
                <a:spcPts val="0"/>
              </a:spcBef>
              <a:buNone/>
            </a:pPr>
            <a:r>
              <a:rPr lang="sv-SE" sz="1600" i="1">
                <a:solidFill>
                  <a:prstClr val="white"/>
                </a:solidFill>
                <a:cs typeface="+mn-cs"/>
              </a:rPr>
              <a:t>När diskussionen förs på distans: be deltagarna kopiera sina meningar till chatten. Låt deltagarna läsa varandras meningar i lugn och ro. Sannolikt går nästan hela tiden till att läsa.</a:t>
            </a:r>
          </a:p>
          <a:p>
            <a:pPr marL="0" indent="0" defTabSz="914400">
              <a:spcBef>
                <a:spcPts val="0"/>
              </a:spcBef>
              <a:buNone/>
            </a:pPr>
            <a:endParaRPr lang="fi-FI" sz="1600" dirty="0">
              <a:solidFill>
                <a:prstClr val="white"/>
              </a:solidFill>
              <a:cs typeface="+mn-cs"/>
            </a:endParaRPr>
          </a:p>
          <a:p>
            <a:pPr marL="0" lvl="0" indent="0" defTabSz="914400">
              <a:spcBef>
                <a:spcPts val="0"/>
              </a:spcBef>
              <a:buNone/>
            </a:pPr>
            <a:r>
              <a:rPr lang="sv-SE" sz="1600">
                <a:solidFill>
                  <a:prstClr val="white"/>
                </a:solidFill>
                <a:cs typeface="+mn-cs"/>
              </a:rPr>
              <a:t>Nu ska vi avslutningsvis kort fundera över hur ni upplevt den här diskussionen. Ni kan ha upplevt den på många olika sätt. </a:t>
            </a:r>
            <a:br>
              <a:rPr lang="sv-SE" sz="1600">
                <a:solidFill>
                  <a:prstClr val="white"/>
                </a:solidFill>
                <a:cs typeface="+mn-cs"/>
              </a:rPr>
            </a:br>
            <a:r>
              <a:rPr lang="sv-SE" sz="1600">
                <a:solidFill>
                  <a:prstClr val="white"/>
                </a:solidFill>
                <a:cs typeface="+mn-cs"/>
              </a:rPr>
              <a:t>Den som är klar kan börja.</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sv-SE" sz="1600" i="1">
                <a:solidFill>
                  <a:prstClr val="white"/>
                </a:solidFill>
                <a:cs typeface="+mn-cs"/>
              </a:rPr>
              <a:t>Upplevelserna antecknas utan personnamn i slutet av anteckningarna från diskussionen. </a:t>
            </a: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sv-SE" sz="1500" i="1" dirty="0">
                <a:solidFill>
                  <a:prstClr val="black"/>
                </a:solidFill>
              </a:rPr>
              <a:t>Minuter	Börjar kl. 		Skede</a:t>
            </a:r>
          </a:p>
          <a:p>
            <a:pPr lvl="0"/>
            <a:endParaRPr lang="fi-FI" sz="1500" i="1" dirty="0">
              <a:solidFill>
                <a:prstClr val="black"/>
              </a:solidFill>
            </a:endParaRPr>
          </a:p>
          <a:p>
            <a:pPr lvl="0"/>
            <a:r>
              <a:rPr lang="sv-SE" sz="1500" b="1" dirty="0">
                <a:solidFill>
                  <a:prstClr val="black"/>
                </a:solidFill>
              </a:rPr>
              <a:t>5 	12.00</a:t>
            </a:r>
            <a:r>
              <a:rPr lang="sv-SE" sz="1500" dirty="0">
                <a:solidFill>
                  <a:prstClr val="black"/>
                </a:solidFill>
              </a:rPr>
              <a:t>	</a:t>
            </a:r>
            <a:r>
              <a:rPr lang="sv-SE" sz="1500" b="1" dirty="0">
                <a:solidFill>
                  <a:prstClr val="black"/>
                </a:solidFill>
              </a:rPr>
              <a:t>	</a:t>
            </a:r>
            <a:r>
              <a:rPr lang="sv-SE" sz="1500" dirty="0">
                <a:solidFill>
                  <a:prstClr val="black"/>
                </a:solidFill>
              </a:rPr>
              <a:t>Inledning </a:t>
            </a:r>
          </a:p>
          <a:p>
            <a:pPr lvl="0"/>
            <a:r>
              <a:rPr lang="sv-SE" sz="1500" b="1" dirty="0">
                <a:solidFill>
                  <a:prstClr val="black"/>
                </a:solidFill>
              </a:rPr>
              <a:t>5	12.05</a:t>
            </a:r>
            <a:r>
              <a:rPr lang="sv-SE" sz="1500" dirty="0">
                <a:solidFill>
                  <a:prstClr val="black"/>
                </a:solidFill>
              </a:rPr>
              <a:t>		Spelregler och </a:t>
            </a:r>
            <a:r>
              <a:rPr lang="sv-SE" sz="1500" dirty="0" err="1">
                <a:solidFill>
                  <a:prstClr val="black"/>
                </a:solidFill>
              </a:rPr>
              <a:t>konfidentialitet</a:t>
            </a:r>
            <a:r>
              <a:rPr lang="sv-SE" sz="1500" dirty="0">
                <a:solidFill>
                  <a:prstClr val="black"/>
                </a:solidFill>
              </a:rPr>
              <a:t> </a:t>
            </a:r>
          </a:p>
          <a:p>
            <a:pPr lvl="0"/>
            <a:r>
              <a:rPr lang="sv-SE" sz="1500" b="1" dirty="0">
                <a:solidFill>
                  <a:prstClr val="black"/>
                </a:solidFill>
              </a:rPr>
              <a:t>5	12.10</a:t>
            </a:r>
            <a:r>
              <a:rPr lang="sv-SE" sz="1500" dirty="0">
                <a:solidFill>
                  <a:prstClr val="black"/>
                </a:solidFill>
              </a:rPr>
              <a:t>		Deltagarna presenterar sig </a:t>
            </a:r>
          </a:p>
          <a:p>
            <a:pPr lvl="0"/>
            <a:r>
              <a:rPr lang="sv-SE" sz="1500" b="1" dirty="0">
                <a:solidFill>
                  <a:prstClr val="black"/>
                </a:solidFill>
              </a:rPr>
              <a:t>5 	12.15</a:t>
            </a:r>
            <a:r>
              <a:rPr lang="sv-SE" sz="1500" dirty="0">
                <a:solidFill>
                  <a:prstClr val="black"/>
                </a:solidFill>
              </a:rPr>
              <a:t>		Öppningsanförande </a:t>
            </a:r>
          </a:p>
          <a:p>
            <a:pPr lvl="0"/>
            <a:r>
              <a:rPr lang="sv-SE" sz="1500" b="1" dirty="0">
                <a:solidFill>
                  <a:prstClr val="black"/>
                </a:solidFill>
              </a:rPr>
              <a:t>40 	12.20	</a:t>
            </a:r>
            <a:r>
              <a:rPr lang="sv-SE" sz="1500" dirty="0">
                <a:solidFill>
                  <a:prstClr val="black"/>
                </a:solidFill>
              </a:rPr>
              <a:t>	Diskussionen startar i par </a:t>
            </a:r>
          </a:p>
          <a:p>
            <a:pPr lvl="0"/>
            <a:r>
              <a:rPr lang="sv-SE" sz="1500" b="1" dirty="0">
                <a:solidFill>
                  <a:prstClr val="black"/>
                </a:solidFill>
              </a:rPr>
              <a:t>45	13.00	</a:t>
            </a:r>
            <a:r>
              <a:rPr lang="sv-SE" sz="1500" dirty="0">
                <a:solidFill>
                  <a:prstClr val="black"/>
                </a:solidFill>
              </a:rPr>
              <a:t>	Diskussionen fördjupas  </a:t>
            </a:r>
          </a:p>
          <a:p>
            <a:pPr lvl="0"/>
            <a:r>
              <a:rPr lang="sv-SE" sz="1500" b="1" dirty="0">
                <a:solidFill>
                  <a:prstClr val="black"/>
                </a:solidFill>
              </a:rPr>
              <a:t>3 	13.45</a:t>
            </a:r>
            <a:r>
              <a:rPr lang="sv-SE" sz="1500" dirty="0">
                <a:solidFill>
                  <a:prstClr val="black"/>
                </a:solidFill>
              </a:rPr>
              <a:t>		Sammanfattning var för sig </a:t>
            </a:r>
          </a:p>
          <a:p>
            <a:pPr lvl="0"/>
            <a:r>
              <a:rPr lang="sv-SE" sz="1500" b="1" dirty="0">
                <a:solidFill>
                  <a:prstClr val="black"/>
                </a:solidFill>
              </a:rPr>
              <a:t>10	13.48	</a:t>
            </a:r>
            <a:r>
              <a:rPr lang="sv-SE" sz="1500" dirty="0">
                <a:solidFill>
                  <a:prstClr val="black"/>
                </a:solidFill>
              </a:rPr>
              <a:t>	</a:t>
            </a:r>
            <a:r>
              <a:rPr lang="sv-SE" sz="1500" b="1" u="sng" dirty="0">
                <a:solidFill>
                  <a:prstClr val="black"/>
                </a:solidFill>
              </a:rPr>
              <a:t>Kort genomgång </a:t>
            </a:r>
          </a:p>
          <a:p>
            <a:pPr lvl="0"/>
            <a:r>
              <a:rPr lang="sv-SE" sz="1500" b="1" dirty="0">
                <a:solidFill>
                  <a:prstClr val="black"/>
                </a:solidFill>
              </a:rPr>
              <a:t>2	13.58	</a:t>
            </a:r>
            <a:r>
              <a:rPr lang="sv-SE" sz="1500" dirty="0">
                <a:solidFill>
                  <a:prstClr val="black"/>
                </a:solidFill>
              </a:rPr>
              <a:t>	Tack </a:t>
            </a:r>
          </a:p>
          <a:p>
            <a:pPr lvl="0"/>
            <a:r>
              <a:rPr lang="sv-SE" sz="1500" b="1" dirty="0">
                <a:solidFill>
                  <a:prstClr val="black"/>
                </a:solidFill>
              </a:rPr>
              <a:t>0	14.00  		</a:t>
            </a:r>
            <a:r>
              <a:rPr lang="sv-SE" sz="1500" dirty="0">
                <a:solidFill>
                  <a:prstClr val="black"/>
                </a:solidFill>
              </a:rPr>
              <a:t>Avslutning </a:t>
            </a:r>
          </a:p>
          <a:p>
            <a:pPr lvl="0"/>
            <a:endParaRPr lang="fi-FI" sz="1500" dirty="0">
              <a:solidFill>
                <a:prstClr val="black"/>
              </a:solidFill>
            </a:endParaRPr>
          </a:p>
          <a:p>
            <a:pPr lvl="0"/>
            <a:r>
              <a:rPr lang="sv-SE" sz="1500" dirty="0" err="1">
                <a:solidFill>
                  <a:prstClr val="black"/>
                </a:solidFill>
              </a:rPr>
              <a:t>Basfont</a:t>
            </a:r>
            <a:r>
              <a:rPr lang="sv-SE" sz="1500" dirty="0">
                <a:solidFill>
                  <a:prstClr val="black"/>
                </a:solidFill>
              </a:rPr>
              <a:t> – säg t.ex. så här </a:t>
            </a:r>
          </a:p>
          <a:p>
            <a:pPr lvl="0"/>
            <a:r>
              <a:rPr lang="sv-SE" sz="1500" i="1" dirty="0">
                <a:solidFill>
                  <a:prstClr val="black"/>
                </a:solidFill>
              </a:rPr>
              <a:t>Kursiverad font </a:t>
            </a:r>
            <a:r>
              <a:rPr lang="sv-SE" sz="1500" dirty="0">
                <a:solidFill>
                  <a:prstClr val="black"/>
                </a:solidFill>
              </a:rPr>
              <a:t>–</a:t>
            </a:r>
            <a:r>
              <a:rPr lang="sv-SE" sz="1500" i="1" dirty="0">
                <a:solidFill>
                  <a:prstClr val="black"/>
                </a:solidFill>
              </a:rPr>
              <a:t> till hjälp för ledaren </a:t>
            </a:r>
          </a:p>
          <a:p>
            <a:pPr lvl="0"/>
            <a:r>
              <a:rPr lang="sv-SE" sz="1500" b="1" dirty="0">
                <a:solidFill>
                  <a:prstClr val="black"/>
                </a:solidFill>
              </a:rPr>
              <a:t>Fet stil</a:t>
            </a:r>
            <a:r>
              <a:rPr lang="sv-SE" sz="1500" dirty="0">
                <a:solidFill>
                  <a:prstClr val="black"/>
                </a:solidFill>
              </a:rPr>
              <a:t> – ändra efter behov</a:t>
            </a:r>
          </a:p>
        </p:txBody>
      </p:sp>
    </p:spTree>
    <p:extLst>
      <p:ext uri="{BB962C8B-B14F-4D97-AF65-F5344CB8AC3E}">
        <p14:creationId xmlns:p14="http://schemas.microsoft.com/office/powerpoint/2010/main" val="3203130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defTabSz="914400">
              <a:spcBef>
                <a:spcPts val="0"/>
              </a:spcBef>
              <a:buNone/>
            </a:pPr>
            <a:r>
              <a:rPr lang="sv-SE" sz="1800" b="1">
                <a:solidFill>
                  <a:prstClr val="white"/>
                </a:solidFill>
                <a:latin typeface="Cambria"/>
                <a:cs typeface="+mn-cs"/>
              </a:rPr>
              <a:t>Tack och avslutning</a:t>
            </a:r>
          </a:p>
          <a:p>
            <a:pPr marL="0" lvl="0" indent="0" defTabSz="914400">
              <a:spcBef>
                <a:spcPts val="0"/>
              </a:spcBef>
              <a:buNone/>
            </a:pPr>
            <a:endParaRPr lang="fi-FI" sz="1500" dirty="0">
              <a:solidFill>
                <a:prstClr val="white"/>
              </a:solidFill>
              <a:cs typeface="+mn-cs"/>
            </a:endParaRPr>
          </a:p>
          <a:p>
            <a:pPr marL="0" lvl="0" indent="0" defTabSz="914400">
              <a:spcBef>
                <a:spcPts val="0"/>
              </a:spcBef>
              <a:buNone/>
            </a:pPr>
            <a:r>
              <a:rPr lang="sv-SE" sz="1600">
                <a:solidFill>
                  <a:prstClr val="white"/>
                </a:solidFill>
                <a:cs typeface="+mn-cs"/>
              </a:rPr>
              <a:t>Nu är det dags att avsluta vår diskussion. Tack!</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sv-SE" sz="1600">
                <a:solidFill>
                  <a:prstClr val="white"/>
                </a:solidFill>
                <a:cs typeface="+mn-cs"/>
              </a:rPr>
              <a:t>Av alla diskussioner görs en sammanfattning som publiceras i början av 2023. Sammanfattningen utnyttjas bland annat i totalreformen av utlänningslagen och i beredningen av Finlands övergripande migrationspolitik. </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sv-SE" sz="1600">
                <a:solidFill>
                  <a:prstClr val="white"/>
                </a:solidFill>
                <a:cs typeface="+mn-cs"/>
              </a:rPr>
              <a:t>Övergripande migrationspolitik innebär att man tar hänsyn till alla fenomen och samhälleliga frågor som anknyter till migrationsrörelsen.</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sv-SE" sz="1600">
                <a:solidFill>
                  <a:prstClr val="white"/>
                </a:solidFill>
                <a:cs typeface="+mn-cs"/>
              </a:rPr>
              <a:t>Tack för en givande diskussion! Jag hoppas ni fortsätter den också efter det här.</a:t>
            </a: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sv-SE" sz="1500" i="1" dirty="0">
                <a:solidFill>
                  <a:prstClr val="black"/>
                </a:solidFill>
              </a:rPr>
              <a:t>Minuter	Börjar kl. 		Skede</a:t>
            </a:r>
          </a:p>
          <a:p>
            <a:pPr lvl="0"/>
            <a:endParaRPr lang="fi-FI" sz="1500" i="1" dirty="0">
              <a:solidFill>
                <a:prstClr val="black"/>
              </a:solidFill>
            </a:endParaRPr>
          </a:p>
          <a:p>
            <a:pPr lvl="0"/>
            <a:r>
              <a:rPr lang="sv-SE" sz="1500" b="1" dirty="0">
                <a:solidFill>
                  <a:prstClr val="black"/>
                </a:solidFill>
              </a:rPr>
              <a:t>5 	12.00</a:t>
            </a:r>
            <a:r>
              <a:rPr lang="sv-SE" sz="1500" dirty="0">
                <a:solidFill>
                  <a:prstClr val="black"/>
                </a:solidFill>
              </a:rPr>
              <a:t>	</a:t>
            </a:r>
            <a:r>
              <a:rPr lang="sv-SE" sz="1500" b="1" dirty="0">
                <a:solidFill>
                  <a:prstClr val="black"/>
                </a:solidFill>
              </a:rPr>
              <a:t>	</a:t>
            </a:r>
            <a:r>
              <a:rPr lang="sv-SE" sz="1500" dirty="0">
                <a:solidFill>
                  <a:prstClr val="black"/>
                </a:solidFill>
              </a:rPr>
              <a:t>Inledning </a:t>
            </a:r>
          </a:p>
          <a:p>
            <a:pPr lvl="0"/>
            <a:r>
              <a:rPr lang="sv-SE" sz="1500" b="1" dirty="0">
                <a:solidFill>
                  <a:prstClr val="black"/>
                </a:solidFill>
              </a:rPr>
              <a:t>5	12.05</a:t>
            </a:r>
            <a:r>
              <a:rPr lang="sv-SE" sz="1500" dirty="0">
                <a:solidFill>
                  <a:prstClr val="black"/>
                </a:solidFill>
              </a:rPr>
              <a:t>		Spelregler och </a:t>
            </a:r>
            <a:r>
              <a:rPr lang="sv-SE" sz="1500" dirty="0" err="1">
                <a:solidFill>
                  <a:prstClr val="black"/>
                </a:solidFill>
              </a:rPr>
              <a:t>konfidentialitet</a:t>
            </a:r>
            <a:r>
              <a:rPr lang="sv-SE" sz="1500" dirty="0">
                <a:solidFill>
                  <a:prstClr val="black"/>
                </a:solidFill>
              </a:rPr>
              <a:t> </a:t>
            </a:r>
          </a:p>
          <a:p>
            <a:pPr lvl="0"/>
            <a:r>
              <a:rPr lang="sv-SE" sz="1500" b="1" dirty="0">
                <a:solidFill>
                  <a:prstClr val="black"/>
                </a:solidFill>
              </a:rPr>
              <a:t>5	12.10</a:t>
            </a:r>
            <a:r>
              <a:rPr lang="sv-SE" sz="1500" dirty="0">
                <a:solidFill>
                  <a:prstClr val="black"/>
                </a:solidFill>
              </a:rPr>
              <a:t>		Deltagarna presenterar sig </a:t>
            </a:r>
          </a:p>
          <a:p>
            <a:pPr lvl="0"/>
            <a:r>
              <a:rPr lang="sv-SE" sz="1500" b="1" dirty="0">
                <a:solidFill>
                  <a:prstClr val="black"/>
                </a:solidFill>
              </a:rPr>
              <a:t>5 	12.15</a:t>
            </a:r>
            <a:r>
              <a:rPr lang="sv-SE" sz="1500" dirty="0">
                <a:solidFill>
                  <a:prstClr val="black"/>
                </a:solidFill>
              </a:rPr>
              <a:t>		Öppningsanförande </a:t>
            </a:r>
          </a:p>
          <a:p>
            <a:pPr lvl="0"/>
            <a:r>
              <a:rPr lang="sv-SE" sz="1500" b="1" dirty="0">
                <a:solidFill>
                  <a:prstClr val="black"/>
                </a:solidFill>
              </a:rPr>
              <a:t>40 	12.20	</a:t>
            </a:r>
            <a:r>
              <a:rPr lang="sv-SE" sz="1500" dirty="0">
                <a:solidFill>
                  <a:prstClr val="black"/>
                </a:solidFill>
              </a:rPr>
              <a:t>	Diskussionen startar i par </a:t>
            </a:r>
          </a:p>
          <a:p>
            <a:pPr lvl="0"/>
            <a:r>
              <a:rPr lang="sv-SE" sz="1500" b="1" dirty="0">
                <a:solidFill>
                  <a:prstClr val="black"/>
                </a:solidFill>
              </a:rPr>
              <a:t>45	13.00	</a:t>
            </a:r>
            <a:r>
              <a:rPr lang="sv-SE" sz="1500" dirty="0">
                <a:solidFill>
                  <a:prstClr val="black"/>
                </a:solidFill>
              </a:rPr>
              <a:t>	Diskussionen fördjupas  </a:t>
            </a:r>
          </a:p>
          <a:p>
            <a:pPr lvl="0"/>
            <a:r>
              <a:rPr lang="sv-SE" sz="1500" b="1" dirty="0">
                <a:solidFill>
                  <a:prstClr val="black"/>
                </a:solidFill>
              </a:rPr>
              <a:t>3 	13.45</a:t>
            </a:r>
            <a:r>
              <a:rPr lang="sv-SE" sz="1500" dirty="0">
                <a:solidFill>
                  <a:prstClr val="black"/>
                </a:solidFill>
              </a:rPr>
              <a:t>		Sammanfattning var för sig </a:t>
            </a:r>
          </a:p>
          <a:p>
            <a:pPr lvl="0"/>
            <a:r>
              <a:rPr lang="sv-SE" sz="1500" b="1" dirty="0">
                <a:solidFill>
                  <a:prstClr val="black"/>
                </a:solidFill>
              </a:rPr>
              <a:t>10	13.48	</a:t>
            </a:r>
            <a:r>
              <a:rPr lang="sv-SE" sz="1500" dirty="0">
                <a:solidFill>
                  <a:prstClr val="black"/>
                </a:solidFill>
              </a:rPr>
              <a:t>	Kort genomgång </a:t>
            </a:r>
          </a:p>
          <a:p>
            <a:pPr lvl="0"/>
            <a:r>
              <a:rPr lang="sv-SE" sz="1500" b="1" dirty="0">
                <a:solidFill>
                  <a:prstClr val="black"/>
                </a:solidFill>
              </a:rPr>
              <a:t>2	13.58	</a:t>
            </a:r>
            <a:r>
              <a:rPr lang="sv-SE" sz="1500" dirty="0">
                <a:solidFill>
                  <a:prstClr val="black"/>
                </a:solidFill>
              </a:rPr>
              <a:t>	</a:t>
            </a:r>
            <a:r>
              <a:rPr lang="sv-SE" sz="1500" b="1" u="sng" dirty="0">
                <a:solidFill>
                  <a:prstClr val="black"/>
                </a:solidFill>
              </a:rPr>
              <a:t>Tack </a:t>
            </a:r>
          </a:p>
          <a:p>
            <a:pPr lvl="0"/>
            <a:r>
              <a:rPr lang="sv-SE" sz="1500" b="1" dirty="0">
                <a:solidFill>
                  <a:prstClr val="black"/>
                </a:solidFill>
              </a:rPr>
              <a:t>0	14.00  		</a:t>
            </a:r>
            <a:r>
              <a:rPr lang="sv-SE" sz="1500" b="1" u="sng" dirty="0">
                <a:solidFill>
                  <a:prstClr val="black"/>
                </a:solidFill>
              </a:rPr>
              <a:t>Avslutning </a:t>
            </a:r>
          </a:p>
          <a:p>
            <a:pPr lvl="0"/>
            <a:endParaRPr lang="fi-FI" sz="1500" dirty="0">
              <a:solidFill>
                <a:prstClr val="black"/>
              </a:solidFill>
            </a:endParaRPr>
          </a:p>
          <a:p>
            <a:pPr lvl="0"/>
            <a:r>
              <a:rPr lang="sv-SE" sz="1500" dirty="0" err="1">
                <a:solidFill>
                  <a:prstClr val="black"/>
                </a:solidFill>
              </a:rPr>
              <a:t>Basfont</a:t>
            </a:r>
            <a:r>
              <a:rPr lang="sv-SE" sz="1500" dirty="0">
                <a:solidFill>
                  <a:prstClr val="black"/>
                </a:solidFill>
              </a:rPr>
              <a:t> – säg t.ex. så här </a:t>
            </a:r>
          </a:p>
          <a:p>
            <a:pPr lvl="0"/>
            <a:r>
              <a:rPr lang="sv-SE" sz="1500" i="1" dirty="0">
                <a:solidFill>
                  <a:prstClr val="black"/>
                </a:solidFill>
              </a:rPr>
              <a:t>Kursiverad font </a:t>
            </a:r>
            <a:r>
              <a:rPr lang="sv-SE" sz="1500" dirty="0">
                <a:solidFill>
                  <a:prstClr val="black"/>
                </a:solidFill>
              </a:rPr>
              <a:t>–</a:t>
            </a:r>
            <a:r>
              <a:rPr lang="sv-SE" sz="1500" i="1" dirty="0">
                <a:solidFill>
                  <a:prstClr val="black"/>
                </a:solidFill>
              </a:rPr>
              <a:t> till hjälp för ledaren </a:t>
            </a:r>
          </a:p>
          <a:p>
            <a:pPr lvl="0"/>
            <a:r>
              <a:rPr lang="sv-SE" sz="1500" b="1" dirty="0">
                <a:solidFill>
                  <a:prstClr val="black"/>
                </a:solidFill>
              </a:rPr>
              <a:t>Fet stil</a:t>
            </a:r>
            <a:r>
              <a:rPr lang="sv-SE" sz="1500" dirty="0">
                <a:solidFill>
                  <a:prstClr val="black"/>
                </a:solidFill>
              </a:rPr>
              <a:t> – ändra efter behov</a:t>
            </a:r>
          </a:p>
        </p:txBody>
      </p:sp>
    </p:spTree>
    <p:extLst>
      <p:ext uri="{BB962C8B-B14F-4D97-AF65-F5344CB8AC3E}">
        <p14:creationId xmlns:p14="http://schemas.microsoft.com/office/powerpoint/2010/main" val="843680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536B5A4C-369A-4307-B498-0D16742871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pic>
        <p:nvPicPr>
          <p:cNvPr id="17" name="Kuvan paikkamerkki 16">
            <a:extLst>
              <a:ext uri="{FF2B5EF4-FFF2-40B4-BE49-F238E27FC236}">
                <a16:creationId xmlns:a16="http://schemas.microsoft.com/office/drawing/2014/main" id="{DFEC07C6-9C42-4AB7-AB8C-4E7278060B71}"/>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p:pic>
      <p:pic>
        <p:nvPicPr>
          <p:cNvPr id="3" name="Kuva 2">
            <a:extLst>
              <a:ext uri="{FF2B5EF4-FFF2-40B4-BE49-F238E27FC236}">
                <a16:creationId xmlns:a16="http://schemas.microsoft.com/office/drawing/2014/main" id="{27FAB443-FBCC-4771-A399-C35C0E7CB53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2824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orakulmio 2">
            <a:extLst>
              <a:ext uri="{FF2B5EF4-FFF2-40B4-BE49-F238E27FC236}">
                <a16:creationId xmlns:a16="http://schemas.microsoft.com/office/drawing/2014/main" id="{78EF78D9-F7D4-499C-8E9F-8CDA7323743E}"/>
              </a:ext>
            </a:extLst>
          </p:cNvPr>
          <p:cNvSpPr/>
          <p:nvPr/>
        </p:nvSpPr>
        <p:spPr>
          <a:xfrm>
            <a:off x="1956000" y="1268997"/>
            <a:ext cx="8280000" cy="4320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dirty="0"/>
          </a:p>
        </p:txBody>
      </p:sp>
      <p:sp>
        <p:nvSpPr>
          <p:cNvPr id="4" name="Tekstin paikkamerkki 4">
            <a:extLst>
              <a:ext uri="{FF2B5EF4-FFF2-40B4-BE49-F238E27FC236}">
                <a16:creationId xmlns:a16="http://schemas.microsoft.com/office/drawing/2014/main" id="{1D9D4C5F-F23C-46EC-B4A1-A2878253C5F2}"/>
              </a:ext>
            </a:extLst>
          </p:cNvPr>
          <p:cNvSpPr txBox="1">
            <a:spLocks/>
          </p:cNvSpPr>
          <p:nvPr/>
        </p:nvSpPr>
        <p:spPr>
          <a:xfrm>
            <a:off x="2209060" y="1499695"/>
            <a:ext cx="7773880" cy="3858605"/>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ctr" fontAlgn="auto">
              <a:spcAft>
                <a:spcPts val="0"/>
              </a:spcAft>
              <a:buNone/>
            </a:pPr>
            <a:r>
              <a:rPr lang="sv-SE" sz="1800" b="1">
                <a:latin typeface="+mj-lt"/>
              </a:rPr>
              <a:t>Anvisningar för bearbetning av manuskriptet </a:t>
            </a:r>
          </a:p>
          <a:p>
            <a:pPr marL="0" indent="0" fontAlgn="auto">
              <a:spcAft>
                <a:spcPts val="0"/>
              </a:spcAft>
              <a:buNone/>
            </a:pPr>
            <a:endParaRPr lang="fi-FI" sz="1600" dirty="0"/>
          </a:p>
          <a:p>
            <a:pPr fontAlgn="auto">
              <a:spcAft>
                <a:spcPts val="0"/>
              </a:spcAft>
              <a:buFont typeface="Wingdings" panose="05000000000000000000" pitchFamily="2" charset="2"/>
              <a:buChar char="§"/>
            </a:pPr>
            <a:r>
              <a:rPr lang="sv-SE" sz="1600"/>
              <a:t>Planera din diskussion på förhand utifrån det här manuskriptet.  </a:t>
            </a:r>
          </a:p>
          <a:p>
            <a:pPr fontAlgn="auto">
              <a:spcAft>
                <a:spcPts val="0"/>
              </a:spcAft>
              <a:buFont typeface="Wingdings" panose="05000000000000000000" pitchFamily="2" charset="2"/>
              <a:buChar char="§"/>
            </a:pPr>
            <a:endParaRPr lang="fi-FI" sz="1600" dirty="0"/>
          </a:p>
          <a:p>
            <a:pPr fontAlgn="auto">
              <a:spcAft>
                <a:spcPts val="0"/>
              </a:spcAft>
              <a:buFont typeface="Wingdings" panose="05000000000000000000" pitchFamily="2" charset="2"/>
              <a:buChar char="§"/>
            </a:pPr>
            <a:r>
              <a:rPr lang="sv-SE" sz="1600"/>
              <a:t>Manuskriptet stöder faciliteringen (ledningen av diskussionen) och behöver inte delas ut till deltagarna. Skriv gärna ut det slutliga manuskriptet åt dig själv.  </a:t>
            </a:r>
          </a:p>
          <a:p>
            <a:pPr fontAlgn="auto">
              <a:spcAft>
                <a:spcPts val="0"/>
              </a:spcAft>
              <a:buFont typeface="Wingdings" panose="05000000000000000000" pitchFamily="2" charset="2"/>
              <a:buChar char="§"/>
            </a:pPr>
            <a:endParaRPr lang="fi-FI" sz="1600" dirty="0"/>
          </a:p>
          <a:p>
            <a:pPr fontAlgn="auto">
              <a:spcAft>
                <a:spcPts val="0"/>
              </a:spcAft>
              <a:buFont typeface="Wingdings" panose="05000000000000000000" pitchFamily="2" charset="2"/>
              <a:buChar char="§"/>
            </a:pPr>
            <a:r>
              <a:rPr lang="sv-SE" sz="1600"/>
              <a:t>Formuleringarna i manuskriptet är exempel. Vi önskar att du skriver om dem så att de passar ert diskussionstema och dig själv.  </a:t>
            </a:r>
          </a:p>
          <a:p>
            <a:pPr fontAlgn="auto">
              <a:spcAft>
                <a:spcPts val="0"/>
              </a:spcAft>
              <a:buFont typeface="Wingdings" panose="05000000000000000000" pitchFamily="2" charset="2"/>
              <a:buChar char="§"/>
            </a:pPr>
            <a:endParaRPr lang="fi-FI" sz="1600" dirty="0"/>
          </a:p>
          <a:p>
            <a:pPr fontAlgn="auto">
              <a:spcAft>
                <a:spcPts val="0"/>
              </a:spcAft>
              <a:buFont typeface="Wingdings" panose="05000000000000000000" pitchFamily="2" charset="2"/>
              <a:buChar char="§"/>
            </a:pPr>
            <a:r>
              <a:rPr lang="sv-SE" sz="1600"/>
              <a:t>Alla tider är riktgivande och avser ge en uppfattning om ungefär hur mycket tid det lönar sig att använda för varje skede. De behöver inte följas punktligt, med undantag för inledning och avslutning.</a:t>
            </a:r>
          </a:p>
        </p:txBody>
      </p:sp>
    </p:spTree>
    <p:extLst>
      <p:ext uri="{BB962C8B-B14F-4D97-AF65-F5344CB8AC3E}">
        <p14:creationId xmlns:p14="http://schemas.microsoft.com/office/powerpoint/2010/main" val="3208569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iruutu 5">
            <a:extLst>
              <a:ext uri="{FF2B5EF4-FFF2-40B4-BE49-F238E27FC236}">
                <a16:creationId xmlns:a16="http://schemas.microsoft.com/office/drawing/2014/main" id="{63588BED-4731-44C8-B0D7-71314DC9D3F4}"/>
              </a:ext>
            </a:extLst>
          </p:cNvPr>
          <p:cNvSpPr txBox="1"/>
          <p:nvPr/>
        </p:nvSpPr>
        <p:spPr>
          <a:xfrm>
            <a:off x="314425" y="833952"/>
            <a:ext cx="5593394" cy="5386090"/>
          </a:xfrm>
          <a:prstGeom prst="rect">
            <a:avLst/>
          </a:prstGeom>
          <a:noFill/>
        </p:spPr>
        <p:txBody>
          <a:bodyPr wrap="square" rtlCol="0">
            <a:spAutoFit/>
          </a:bodyPr>
          <a:lstStyle/>
          <a:p>
            <a:r>
              <a:rPr lang="sv-SE" sz="1400" i="1" dirty="0"/>
              <a:t>(Be deltagarna komma på plats 15 minuter innan diskussionen börjar för att ta kaffe och slå sig ned, eller på distans för att testa tekniken) </a:t>
            </a:r>
          </a:p>
          <a:p>
            <a:endParaRPr lang="fi-FI" sz="1400" dirty="0"/>
          </a:p>
          <a:p>
            <a:r>
              <a:rPr lang="sv-SE" sz="1400" i="1" dirty="0"/>
              <a:t>Minuter	Börjar kl. 		Skede</a:t>
            </a:r>
          </a:p>
          <a:p>
            <a:endParaRPr lang="fi-FI" sz="1400" i="1" dirty="0"/>
          </a:p>
          <a:p>
            <a:pPr lvl="0"/>
            <a:r>
              <a:rPr lang="sv-SE" sz="1500" b="1" dirty="0">
                <a:solidFill>
                  <a:prstClr val="black"/>
                </a:solidFill>
              </a:rPr>
              <a:t>5 	12.00</a:t>
            </a:r>
            <a:r>
              <a:rPr lang="sv-SE" sz="1500" dirty="0">
                <a:solidFill>
                  <a:prstClr val="black"/>
                </a:solidFill>
              </a:rPr>
              <a:t>	</a:t>
            </a:r>
            <a:r>
              <a:rPr lang="sv-SE" sz="1500" b="1" dirty="0">
                <a:solidFill>
                  <a:prstClr val="black"/>
                </a:solidFill>
              </a:rPr>
              <a:t>	</a:t>
            </a:r>
            <a:r>
              <a:rPr lang="sv-SE" sz="1500" b="1" u="sng" dirty="0">
                <a:solidFill>
                  <a:prstClr val="black"/>
                </a:solidFill>
              </a:rPr>
              <a:t>Inledning </a:t>
            </a:r>
          </a:p>
          <a:p>
            <a:pPr lvl="0"/>
            <a:r>
              <a:rPr lang="sv-SE" sz="1500" b="1" dirty="0">
                <a:solidFill>
                  <a:prstClr val="black"/>
                </a:solidFill>
              </a:rPr>
              <a:t>5	12.05</a:t>
            </a:r>
            <a:r>
              <a:rPr lang="sv-SE" sz="1500" dirty="0">
                <a:solidFill>
                  <a:prstClr val="black"/>
                </a:solidFill>
              </a:rPr>
              <a:t>		Spelregler och </a:t>
            </a:r>
            <a:r>
              <a:rPr lang="sv-SE" sz="1500" dirty="0" err="1">
                <a:solidFill>
                  <a:prstClr val="black"/>
                </a:solidFill>
              </a:rPr>
              <a:t>konfidentialitet</a:t>
            </a:r>
            <a:r>
              <a:rPr lang="sv-SE" sz="1500" dirty="0">
                <a:solidFill>
                  <a:prstClr val="black"/>
                </a:solidFill>
              </a:rPr>
              <a:t> </a:t>
            </a:r>
          </a:p>
          <a:p>
            <a:pPr lvl="0"/>
            <a:r>
              <a:rPr lang="sv-SE" sz="1500" b="1" dirty="0">
                <a:solidFill>
                  <a:prstClr val="black"/>
                </a:solidFill>
              </a:rPr>
              <a:t>5	12.10</a:t>
            </a:r>
            <a:r>
              <a:rPr lang="sv-SE" sz="1500" dirty="0">
                <a:solidFill>
                  <a:prstClr val="black"/>
                </a:solidFill>
              </a:rPr>
              <a:t>		Deltagarna presenterar sig </a:t>
            </a:r>
          </a:p>
          <a:p>
            <a:pPr lvl="0"/>
            <a:r>
              <a:rPr lang="sv-SE" sz="1500" b="1" dirty="0">
                <a:solidFill>
                  <a:prstClr val="black"/>
                </a:solidFill>
              </a:rPr>
              <a:t>5 	12.15</a:t>
            </a:r>
            <a:r>
              <a:rPr lang="sv-SE" sz="1500" dirty="0">
                <a:solidFill>
                  <a:prstClr val="black"/>
                </a:solidFill>
              </a:rPr>
              <a:t>		Öppningsanförande </a:t>
            </a:r>
          </a:p>
          <a:p>
            <a:pPr lvl="0"/>
            <a:r>
              <a:rPr lang="sv-SE" sz="1500" b="1" dirty="0">
                <a:solidFill>
                  <a:prstClr val="black"/>
                </a:solidFill>
              </a:rPr>
              <a:t>40 	12.20	</a:t>
            </a:r>
            <a:r>
              <a:rPr lang="sv-SE" sz="1500" dirty="0">
                <a:solidFill>
                  <a:prstClr val="black"/>
                </a:solidFill>
              </a:rPr>
              <a:t>	Diskussionen startar i par </a:t>
            </a:r>
          </a:p>
          <a:p>
            <a:pPr lvl="0"/>
            <a:r>
              <a:rPr lang="sv-SE" sz="1500" b="1" dirty="0">
                <a:solidFill>
                  <a:prstClr val="black"/>
                </a:solidFill>
              </a:rPr>
              <a:t>45	13.00	</a:t>
            </a:r>
            <a:r>
              <a:rPr lang="sv-SE" sz="1500" dirty="0">
                <a:solidFill>
                  <a:prstClr val="black"/>
                </a:solidFill>
              </a:rPr>
              <a:t>	Diskussionen fördjupas  </a:t>
            </a:r>
          </a:p>
          <a:p>
            <a:pPr lvl="0"/>
            <a:r>
              <a:rPr lang="sv-SE" sz="1500" b="1" dirty="0">
                <a:solidFill>
                  <a:prstClr val="black"/>
                </a:solidFill>
              </a:rPr>
              <a:t>3 	13.45</a:t>
            </a:r>
            <a:r>
              <a:rPr lang="sv-SE" sz="1500" dirty="0">
                <a:solidFill>
                  <a:prstClr val="black"/>
                </a:solidFill>
              </a:rPr>
              <a:t>		Sammanfattning var för sig </a:t>
            </a:r>
          </a:p>
          <a:p>
            <a:pPr lvl="0"/>
            <a:r>
              <a:rPr lang="sv-SE" sz="1500" b="1" dirty="0">
                <a:solidFill>
                  <a:prstClr val="black"/>
                </a:solidFill>
              </a:rPr>
              <a:t>10	13.48	</a:t>
            </a:r>
            <a:r>
              <a:rPr lang="sv-SE" sz="1500" dirty="0">
                <a:solidFill>
                  <a:prstClr val="black"/>
                </a:solidFill>
              </a:rPr>
              <a:t>	Kort genomgång </a:t>
            </a:r>
          </a:p>
          <a:p>
            <a:pPr lvl="0"/>
            <a:r>
              <a:rPr lang="sv-SE" sz="1500" b="1" dirty="0">
                <a:solidFill>
                  <a:prstClr val="black"/>
                </a:solidFill>
              </a:rPr>
              <a:t>2	13.58	</a:t>
            </a:r>
            <a:r>
              <a:rPr lang="sv-SE" sz="1500" dirty="0">
                <a:solidFill>
                  <a:prstClr val="black"/>
                </a:solidFill>
              </a:rPr>
              <a:t>	Tack </a:t>
            </a:r>
          </a:p>
          <a:p>
            <a:pPr lvl="0"/>
            <a:r>
              <a:rPr lang="sv-SE" sz="1500" b="1" dirty="0">
                <a:solidFill>
                  <a:prstClr val="black"/>
                </a:solidFill>
              </a:rPr>
              <a:t>0	14.00  		</a:t>
            </a:r>
            <a:r>
              <a:rPr lang="sv-SE" sz="1500" dirty="0">
                <a:solidFill>
                  <a:prstClr val="black"/>
                </a:solidFill>
              </a:rPr>
              <a:t>Avslutning </a:t>
            </a:r>
          </a:p>
          <a:p>
            <a:endParaRPr lang="fi-FI" sz="1400" dirty="0"/>
          </a:p>
          <a:p>
            <a:r>
              <a:rPr lang="sv-SE" sz="1400" b="1" i="1" dirty="0"/>
              <a:t>Sammanlagt 120 min </a:t>
            </a:r>
            <a:r>
              <a:rPr lang="sv-SE" sz="1400" i="1" dirty="0"/>
              <a:t>(alla tider är riktgivande). Om diskussionen varar 180 min: ge mer tid för fördjupad diskussion, sammanfattning och genomgång. </a:t>
            </a:r>
          </a:p>
          <a:p>
            <a:endParaRPr lang="fi-FI" sz="1400" dirty="0"/>
          </a:p>
          <a:p>
            <a:r>
              <a:rPr lang="sv-SE" sz="1400" dirty="0" err="1"/>
              <a:t>Basfont</a:t>
            </a:r>
            <a:r>
              <a:rPr lang="sv-SE" sz="1400" dirty="0"/>
              <a:t> – säg t.ex. så här </a:t>
            </a:r>
          </a:p>
          <a:p>
            <a:r>
              <a:rPr lang="sv-SE" sz="1400" i="1" dirty="0"/>
              <a:t>Kursiverad font </a:t>
            </a:r>
            <a:r>
              <a:rPr lang="sv-SE" sz="1400" dirty="0"/>
              <a:t>–</a:t>
            </a:r>
            <a:r>
              <a:rPr lang="sv-SE" sz="1400" i="1" dirty="0"/>
              <a:t> till hjälp för ledaren </a:t>
            </a:r>
          </a:p>
          <a:p>
            <a:r>
              <a:rPr lang="sv-SE" sz="1400" b="1" dirty="0"/>
              <a:t>Fet stil</a:t>
            </a:r>
            <a:r>
              <a:rPr lang="sv-SE" sz="1400" dirty="0"/>
              <a:t> – ändra efter behov </a:t>
            </a:r>
          </a:p>
        </p:txBody>
      </p:sp>
      <p:sp>
        <p:nvSpPr>
          <p:cNvPr id="7" name="Tekstin paikkamerkki 4">
            <a:extLst>
              <a:ext uri="{FF2B5EF4-FFF2-40B4-BE49-F238E27FC236}">
                <a16:creationId xmlns:a16="http://schemas.microsoft.com/office/drawing/2014/main" id="{7DF0F2EB-00D1-46FA-8904-6DC7679434C7}"/>
              </a:ext>
            </a:extLst>
          </p:cNvPr>
          <p:cNvSpPr txBox="1">
            <a:spLocks/>
          </p:cNvSpPr>
          <p:nvPr/>
        </p:nvSpPr>
        <p:spPr>
          <a:xfrm>
            <a:off x="6477577"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Bef>
                <a:spcPts val="0"/>
              </a:spcBef>
              <a:spcAft>
                <a:spcPts val="0"/>
              </a:spcAft>
              <a:buNone/>
            </a:pPr>
            <a:r>
              <a:rPr lang="sv-SE" sz="1800" b="1">
                <a:solidFill>
                  <a:schemeClr val="bg1"/>
                </a:solidFill>
                <a:latin typeface="+mj-lt"/>
              </a:rPr>
              <a:t>Inledning (1/2)</a:t>
            </a:r>
          </a:p>
          <a:p>
            <a:pPr marL="0" indent="0" fontAlgn="auto">
              <a:spcBef>
                <a:spcPts val="0"/>
              </a:spcBef>
              <a:spcAft>
                <a:spcPts val="0"/>
              </a:spcAft>
              <a:buNone/>
            </a:pPr>
            <a:endParaRPr lang="fi-FI" sz="1600" dirty="0">
              <a:solidFill>
                <a:schemeClr val="bg1"/>
              </a:solidFill>
            </a:endParaRPr>
          </a:p>
          <a:p>
            <a:pPr marL="0" indent="0">
              <a:buNone/>
            </a:pPr>
            <a:r>
              <a:rPr lang="sv-SE" sz="1600">
                <a:solidFill>
                  <a:schemeClr val="bg1"/>
                </a:solidFill>
              </a:rPr>
              <a:t>Välkommen till migrationsdialogen med temat </a:t>
            </a:r>
            <a:br>
              <a:rPr lang="sv-SE" sz="1600">
                <a:solidFill>
                  <a:schemeClr val="bg1"/>
                </a:solidFill>
              </a:rPr>
            </a:br>
            <a:r>
              <a:rPr lang="sv-SE" sz="1600" b="1">
                <a:solidFill>
                  <a:schemeClr val="bg1"/>
                </a:solidFill>
              </a:rPr>
              <a:t>”skriv ditt tema här”.</a:t>
            </a:r>
          </a:p>
          <a:p>
            <a:pPr marL="0" indent="0">
              <a:buNone/>
            </a:pPr>
            <a:endParaRPr lang="fi-FI" sz="1600" dirty="0">
              <a:solidFill>
                <a:schemeClr val="bg1"/>
              </a:solidFill>
            </a:endParaRPr>
          </a:p>
          <a:p>
            <a:pPr marL="0" indent="0">
              <a:buNone/>
            </a:pPr>
            <a:r>
              <a:rPr lang="sv-SE" sz="1600">
                <a:solidFill>
                  <a:schemeClr val="bg1"/>
                </a:solidFill>
              </a:rPr>
              <a:t>Målet med diskussionen är att ge bättre förståelse för migrationens mångfald och effekter för samhället. </a:t>
            </a:r>
          </a:p>
          <a:p>
            <a:pPr marL="0" indent="0">
              <a:buNone/>
            </a:pPr>
            <a:endParaRPr lang="fi-FI" sz="1600" dirty="0">
              <a:solidFill>
                <a:schemeClr val="bg1"/>
              </a:solidFill>
            </a:endParaRPr>
          </a:p>
          <a:p>
            <a:pPr marL="0" indent="0">
              <a:buNone/>
            </a:pPr>
            <a:r>
              <a:rPr lang="sv-SE" sz="1600">
                <a:solidFill>
                  <a:schemeClr val="bg1"/>
                </a:solidFill>
              </a:rPr>
              <a:t>Jag heter </a:t>
            </a:r>
            <a:r>
              <a:rPr lang="sv-SE" sz="1600" b="1">
                <a:solidFill>
                  <a:schemeClr val="bg1"/>
                </a:solidFill>
              </a:rPr>
              <a:t>XX</a:t>
            </a:r>
            <a:r>
              <a:rPr lang="sv-SE" sz="1600">
                <a:solidFill>
                  <a:schemeClr val="bg1"/>
                </a:solidFill>
              </a:rPr>
              <a:t> och jag är </a:t>
            </a:r>
            <a:r>
              <a:rPr lang="sv-SE" sz="1600" b="1">
                <a:solidFill>
                  <a:schemeClr val="bg1"/>
                </a:solidFill>
              </a:rPr>
              <a:t>facilitator/ledare </a:t>
            </a:r>
            <a:r>
              <a:rPr lang="sv-SE" sz="1600">
                <a:solidFill>
                  <a:schemeClr val="bg1"/>
                </a:solidFill>
              </a:rPr>
              <a:t>för den här diskussionen. Min uppgift är att se till att vi får en så jämlik diskussion som möjligt så att alla har möjlighet att delta i den. I praktiken betyder det till exempel att om ni talar i mun på varandra eller håller monologer, så avbryter jag. Hoppas det här är okej för alla? </a:t>
            </a:r>
          </a:p>
          <a:p>
            <a:pPr marL="0" indent="0" fontAlgn="auto">
              <a:spcBef>
                <a:spcPts val="0"/>
              </a:spcBef>
              <a:spcAft>
                <a:spcPts val="0"/>
              </a:spcAft>
              <a:buNone/>
            </a:pPr>
            <a:endParaRPr lang="fi-FI" sz="1600" dirty="0">
              <a:solidFill>
                <a:schemeClr val="bg1"/>
              </a:solidFill>
            </a:endParaRPr>
          </a:p>
          <a:p>
            <a:pPr marL="0" indent="0" fontAlgn="auto">
              <a:spcBef>
                <a:spcPts val="0"/>
              </a:spcBef>
              <a:spcAft>
                <a:spcPts val="0"/>
              </a:spcAft>
              <a:buNone/>
            </a:pPr>
            <a:r>
              <a:rPr lang="sv-SE" sz="1600" i="1">
                <a:solidFill>
                  <a:schemeClr val="bg1"/>
                </a:solidFill>
              </a:rPr>
              <a:t>Fortsätter på nästa sida... </a:t>
            </a:r>
          </a:p>
        </p:txBody>
      </p:sp>
    </p:spTree>
    <p:extLst>
      <p:ext uri="{BB962C8B-B14F-4D97-AF65-F5344CB8AC3E}">
        <p14:creationId xmlns:p14="http://schemas.microsoft.com/office/powerpoint/2010/main" val="3193103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4">
            <a:extLst>
              <a:ext uri="{FF2B5EF4-FFF2-40B4-BE49-F238E27FC236}">
                <a16:creationId xmlns:a16="http://schemas.microsoft.com/office/drawing/2014/main" id="{5345BC3C-B497-4F33-B39A-974553EE7891}"/>
              </a:ext>
            </a:extLst>
          </p:cNvPr>
          <p:cNvSpPr txBox="1">
            <a:spLocks/>
          </p:cNvSpPr>
          <p:nvPr/>
        </p:nvSpPr>
        <p:spPr>
          <a:xfrm>
            <a:off x="6477575" y="654070"/>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spcBef>
                <a:spcPts val="0"/>
              </a:spcBef>
              <a:buNone/>
            </a:pPr>
            <a:r>
              <a:rPr lang="sv-SE" sz="1800" b="1">
                <a:solidFill>
                  <a:schemeClr val="bg1"/>
                </a:solidFill>
                <a:latin typeface="+mj-lt"/>
              </a:rPr>
              <a:t>Inledning (2/2)</a:t>
            </a:r>
          </a:p>
          <a:p>
            <a:pPr marL="0" indent="0">
              <a:spcBef>
                <a:spcPts val="0"/>
              </a:spcBef>
              <a:buNone/>
            </a:pPr>
            <a:endParaRPr lang="fi-FI" sz="1600" dirty="0">
              <a:solidFill>
                <a:schemeClr val="bg1"/>
              </a:solidFill>
            </a:endParaRPr>
          </a:p>
          <a:p>
            <a:pPr marL="0" indent="0">
              <a:buNone/>
            </a:pPr>
            <a:r>
              <a:rPr lang="sv-SE" sz="1600" b="1">
                <a:solidFill>
                  <a:schemeClr val="bg1"/>
                </a:solidFill>
              </a:rPr>
              <a:t>XX</a:t>
            </a:r>
            <a:r>
              <a:rPr lang="sv-SE" sz="1600">
                <a:solidFill>
                  <a:schemeClr val="bg1"/>
                </a:solidFill>
              </a:rPr>
              <a:t> är sekreterare och antecknar så exakt som möjligt vad ni säger, men så att inga namn skrivs upp. Anteckningarna används som material för en sammanfattning som bland annat utnyttjas i den kommande totalreformen av utlänningslagen och i beredningen av Finlands övergripande migrationspolitik. Sammanfattningen sänds också till riksdagspartierna. </a:t>
            </a:r>
          </a:p>
          <a:p>
            <a:pPr marL="0" indent="0">
              <a:buNone/>
            </a:pPr>
            <a:endParaRPr lang="fi-FI" sz="1600" dirty="0">
              <a:solidFill>
                <a:schemeClr val="bg1"/>
              </a:solidFill>
            </a:endParaRPr>
          </a:p>
          <a:p>
            <a:pPr marL="0" indent="0">
              <a:buNone/>
            </a:pPr>
            <a:r>
              <a:rPr lang="sv-SE" sz="1600">
                <a:solidFill>
                  <a:schemeClr val="bg1"/>
                </a:solidFill>
              </a:rPr>
              <a:t>Idag ska vi tillsammans föra en dialog och det viktigaste är att vi får en fördjupad förståelse för temat och för varandras och våra egna synvinklar. </a:t>
            </a:r>
            <a:br>
              <a:rPr lang="sv-SE" sz="1600">
                <a:solidFill>
                  <a:schemeClr val="bg1"/>
                </a:solidFill>
              </a:rPr>
            </a:br>
            <a:r>
              <a:rPr lang="sv-SE" sz="1600">
                <a:solidFill>
                  <a:schemeClr val="bg1"/>
                </a:solidFill>
              </a:rPr>
              <a:t>Det är alltså inte meningen att någon ska vinna eller att vi ska besluta vilken synvinkel som är bäst eller avgöra något.  </a:t>
            </a:r>
          </a:p>
          <a:p>
            <a:pPr marL="0" indent="0">
              <a:buNone/>
            </a:pPr>
            <a:endParaRPr lang="fi-FI" sz="1600" dirty="0">
              <a:solidFill>
                <a:schemeClr val="bg1"/>
              </a:solidFill>
            </a:endParaRPr>
          </a:p>
          <a:p>
            <a:pPr marL="0" indent="0">
              <a:buNone/>
            </a:pPr>
            <a:r>
              <a:rPr lang="sv-SE" sz="1600">
                <a:solidFill>
                  <a:schemeClr val="bg1"/>
                </a:solidFill>
              </a:rPr>
              <a:t>Vi har </a:t>
            </a:r>
            <a:r>
              <a:rPr lang="sv-SE" sz="1600" b="1">
                <a:solidFill>
                  <a:schemeClr val="bg1"/>
                </a:solidFill>
              </a:rPr>
              <a:t>två</a:t>
            </a:r>
            <a:r>
              <a:rPr lang="sv-SE" sz="1600">
                <a:solidFill>
                  <a:schemeClr val="bg1"/>
                </a:solidFill>
              </a:rPr>
              <a:t> timmar på oss. Vi inleder med ett öppningsanförande och diskussion i par. </a:t>
            </a:r>
          </a:p>
          <a:p>
            <a:pPr marL="0" indent="0">
              <a:buNone/>
            </a:pPr>
            <a:endParaRPr lang="fi-FI" sz="1600" dirty="0">
              <a:solidFill>
                <a:schemeClr val="bg1"/>
              </a:solidFill>
            </a:endParaRPr>
          </a:p>
          <a:p>
            <a:pPr marL="0" indent="0">
              <a:buNone/>
            </a:pPr>
            <a:r>
              <a:rPr lang="sv-SE" sz="1600">
                <a:solidFill>
                  <a:schemeClr val="bg1"/>
                </a:solidFill>
              </a:rPr>
              <a:t>Största delen av tiden använder vi för gemensam diskussion och vi avrundar med en kort genomgång. Vi slutar klockan </a:t>
            </a:r>
            <a:r>
              <a:rPr lang="sv-SE" sz="1600" b="1">
                <a:solidFill>
                  <a:schemeClr val="bg1"/>
                </a:solidFill>
              </a:rPr>
              <a:t>xx</a:t>
            </a:r>
            <a:r>
              <a:rPr lang="sv-SE" sz="1600">
                <a:solidFill>
                  <a:schemeClr val="bg1"/>
                </a:solidFill>
              </a:rPr>
              <a:t>.</a:t>
            </a:r>
            <a:r>
              <a:rPr lang="sv-SE" sz="1600" b="1">
                <a:solidFill>
                  <a:schemeClr val="bg1"/>
                </a:solidFill>
              </a:rPr>
              <a:t> </a:t>
            </a:r>
          </a:p>
          <a:p>
            <a:pPr marL="0" indent="0">
              <a:spcBef>
                <a:spcPts val="0"/>
              </a:spcBef>
              <a:buNone/>
            </a:pPr>
            <a:endParaRPr lang="fi-FI" sz="1600" dirty="0">
              <a:solidFill>
                <a:schemeClr val="bg1"/>
              </a:solidFill>
            </a:endParaRPr>
          </a:p>
          <a:p>
            <a:pPr marL="0" indent="0">
              <a:spcBef>
                <a:spcPts val="0"/>
              </a:spcBef>
              <a:buNone/>
            </a:pPr>
            <a:endParaRPr lang="fi-FI" sz="1600" dirty="0"/>
          </a:p>
        </p:txBody>
      </p:sp>
      <p:sp>
        <p:nvSpPr>
          <p:cNvPr id="10" name="Tekstiruutu 9">
            <a:extLst>
              <a:ext uri="{FF2B5EF4-FFF2-40B4-BE49-F238E27FC236}">
                <a16:creationId xmlns:a16="http://schemas.microsoft.com/office/drawing/2014/main" id="{3371C7C8-EBD0-4E6D-BBC0-0F46BD34039E}"/>
              </a:ext>
            </a:extLst>
          </p:cNvPr>
          <p:cNvSpPr txBox="1"/>
          <p:nvPr/>
        </p:nvSpPr>
        <p:spPr>
          <a:xfrm>
            <a:off x="314425" y="833952"/>
            <a:ext cx="5400000" cy="5386090"/>
          </a:xfrm>
          <a:prstGeom prst="rect">
            <a:avLst/>
          </a:prstGeom>
          <a:noFill/>
        </p:spPr>
        <p:txBody>
          <a:bodyPr wrap="square" rtlCol="0">
            <a:spAutoFit/>
          </a:bodyPr>
          <a:lstStyle/>
          <a:p>
            <a:r>
              <a:rPr lang="sv-SE" sz="1400" i="1" dirty="0"/>
              <a:t>(Be deltagarna komma på plats 15 minuter innan diskussionen börjar för att ta kaffe och slå sig ned, eller på distans för att testa tekniken) </a:t>
            </a:r>
          </a:p>
          <a:p>
            <a:endParaRPr lang="fi-FI" sz="1400" dirty="0"/>
          </a:p>
          <a:p>
            <a:r>
              <a:rPr lang="sv-SE" sz="1400" i="1" dirty="0"/>
              <a:t>Minuter	Börjar kl. 		Skede</a:t>
            </a:r>
          </a:p>
          <a:p>
            <a:endParaRPr lang="fi-FI" sz="1400" i="1" dirty="0"/>
          </a:p>
          <a:p>
            <a:pPr lvl="0"/>
            <a:r>
              <a:rPr lang="sv-SE" sz="1500" b="1" dirty="0">
                <a:solidFill>
                  <a:prstClr val="black"/>
                </a:solidFill>
              </a:rPr>
              <a:t>5 	12.00</a:t>
            </a:r>
            <a:r>
              <a:rPr lang="sv-SE" sz="1500" dirty="0">
                <a:solidFill>
                  <a:prstClr val="black"/>
                </a:solidFill>
              </a:rPr>
              <a:t>	</a:t>
            </a:r>
            <a:r>
              <a:rPr lang="sv-SE" sz="1500" b="1" dirty="0">
                <a:solidFill>
                  <a:prstClr val="black"/>
                </a:solidFill>
              </a:rPr>
              <a:t>	</a:t>
            </a:r>
            <a:r>
              <a:rPr lang="sv-SE" sz="1500" b="1" u="sng" dirty="0">
                <a:solidFill>
                  <a:prstClr val="black"/>
                </a:solidFill>
              </a:rPr>
              <a:t>Inledning </a:t>
            </a:r>
          </a:p>
          <a:p>
            <a:pPr lvl="0"/>
            <a:r>
              <a:rPr lang="sv-SE" sz="1500" b="1" dirty="0">
                <a:solidFill>
                  <a:prstClr val="black"/>
                </a:solidFill>
              </a:rPr>
              <a:t>5	12.05</a:t>
            </a:r>
            <a:r>
              <a:rPr lang="sv-SE" sz="1500" dirty="0">
                <a:solidFill>
                  <a:prstClr val="black"/>
                </a:solidFill>
              </a:rPr>
              <a:t>		Spelregler och </a:t>
            </a:r>
            <a:r>
              <a:rPr lang="sv-SE" sz="1500" dirty="0" err="1">
                <a:solidFill>
                  <a:prstClr val="black"/>
                </a:solidFill>
              </a:rPr>
              <a:t>konfidentialitet</a:t>
            </a:r>
            <a:r>
              <a:rPr lang="sv-SE" sz="1500" dirty="0">
                <a:solidFill>
                  <a:prstClr val="black"/>
                </a:solidFill>
              </a:rPr>
              <a:t> </a:t>
            </a:r>
          </a:p>
          <a:p>
            <a:pPr lvl="0"/>
            <a:r>
              <a:rPr lang="sv-SE" sz="1500" b="1" dirty="0">
                <a:solidFill>
                  <a:prstClr val="black"/>
                </a:solidFill>
              </a:rPr>
              <a:t>5	12.10</a:t>
            </a:r>
            <a:r>
              <a:rPr lang="sv-SE" sz="1500" dirty="0">
                <a:solidFill>
                  <a:prstClr val="black"/>
                </a:solidFill>
              </a:rPr>
              <a:t>		Deltagarna presenterar sig </a:t>
            </a:r>
          </a:p>
          <a:p>
            <a:pPr lvl="0"/>
            <a:r>
              <a:rPr lang="sv-SE" sz="1500" b="1" dirty="0">
                <a:solidFill>
                  <a:prstClr val="black"/>
                </a:solidFill>
              </a:rPr>
              <a:t>5 	12.15</a:t>
            </a:r>
            <a:r>
              <a:rPr lang="sv-SE" sz="1500" dirty="0">
                <a:solidFill>
                  <a:prstClr val="black"/>
                </a:solidFill>
              </a:rPr>
              <a:t>		Öppningsanförande </a:t>
            </a:r>
          </a:p>
          <a:p>
            <a:pPr lvl="0"/>
            <a:r>
              <a:rPr lang="sv-SE" sz="1500" b="1" dirty="0">
                <a:solidFill>
                  <a:prstClr val="black"/>
                </a:solidFill>
              </a:rPr>
              <a:t>40 	12.20	</a:t>
            </a:r>
            <a:r>
              <a:rPr lang="sv-SE" sz="1500" dirty="0">
                <a:solidFill>
                  <a:prstClr val="black"/>
                </a:solidFill>
              </a:rPr>
              <a:t>	Diskussionen startar i par </a:t>
            </a:r>
          </a:p>
          <a:p>
            <a:pPr lvl="0"/>
            <a:r>
              <a:rPr lang="sv-SE" sz="1500" b="1" dirty="0">
                <a:solidFill>
                  <a:prstClr val="black"/>
                </a:solidFill>
              </a:rPr>
              <a:t>45	13.00	</a:t>
            </a:r>
            <a:r>
              <a:rPr lang="sv-SE" sz="1500" dirty="0">
                <a:solidFill>
                  <a:prstClr val="black"/>
                </a:solidFill>
              </a:rPr>
              <a:t>	Diskussionen fördjupas  </a:t>
            </a:r>
          </a:p>
          <a:p>
            <a:pPr lvl="0"/>
            <a:r>
              <a:rPr lang="sv-SE" sz="1500" b="1" dirty="0">
                <a:solidFill>
                  <a:prstClr val="black"/>
                </a:solidFill>
              </a:rPr>
              <a:t>3 	13.45</a:t>
            </a:r>
            <a:r>
              <a:rPr lang="sv-SE" sz="1500" dirty="0">
                <a:solidFill>
                  <a:prstClr val="black"/>
                </a:solidFill>
              </a:rPr>
              <a:t>		Sammanfattning var för sig </a:t>
            </a:r>
          </a:p>
          <a:p>
            <a:pPr lvl="0"/>
            <a:r>
              <a:rPr lang="sv-SE" sz="1500" b="1" dirty="0">
                <a:solidFill>
                  <a:prstClr val="black"/>
                </a:solidFill>
              </a:rPr>
              <a:t>10	13.48	</a:t>
            </a:r>
            <a:r>
              <a:rPr lang="sv-SE" sz="1500" dirty="0">
                <a:solidFill>
                  <a:prstClr val="black"/>
                </a:solidFill>
              </a:rPr>
              <a:t>	Kort genomgång </a:t>
            </a:r>
          </a:p>
          <a:p>
            <a:pPr lvl="0"/>
            <a:r>
              <a:rPr lang="sv-SE" sz="1500" b="1" dirty="0">
                <a:solidFill>
                  <a:prstClr val="black"/>
                </a:solidFill>
              </a:rPr>
              <a:t>2	13.58	</a:t>
            </a:r>
            <a:r>
              <a:rPr lang="sv-SE" sz="1500" dirty="0">
                <a:solidFill>
                  <a:prstClr val="black"/>
                </a:solidFill>
              </a:rPr>
              <a:t>	Tack </a:t>
            </a:r>
          </a:p>
          <a:p>
            <a:pPr lvl="0"/>
            <a:r>
              <a:rPr lang="sv-SE" sz="1500" b="1" dirty="0">
                <a:solidFill>
                  <a:prstClr val="black"/>
                </a:solidFill>
              </a:rPr>
              <a:t>0	14.00  		</a:t>
            </a:r>
            <a:r>
              <a:rPr lang="sv-SE" sz="1500" dirty="0">
                <a:solidFill>
                  <a:prstClr val="black"/>
                </a:solidFill>
              </a:rPr>
              <a:t>Avslutning </a:t>
            </a:r>
          </a:p>
          <a:p>
            <a:endParaRPr lang="fi-FI" sz="1400" dirty="0"/>
          </a:p>
          <a:p>
            <a:r>
              <a:rPr lang="sv-SE" sz="1400" b="1" i="1" dirty="0"/>
              <a:t>Sammanlagt 120 min </a:t>
            </a:r>
            <a:r>
              <a:rPr lang="sv-SE" sz="1400" i="1" dirty="0"/>
              <a:t>(alla tider är riktgivande). Om diskussionen varar 180 min: ge mer tid för fördjupad diskussion, sammanfattning och genomgång. </a:t>
            </a:r>
          </a:p>
          <a:p>
            <a:endParaRPr lang="fi-FI" sz="1400" dirty="0"/>
          </a:p>
          <a:p>
            <a:r>
              <a:rPr lang="sv-SE" sz="1400" dirty="0" err="1"/>
              <a:t>Basfont</a:t>
            </a:r>
            <a:r>
              <a:rPr lang="sv-SE" sz="1400" dirty="0"/>
              <a:t> – säg t.ex. så här </a:t>
            </a:r>
          </a:p>
          <a:p>
            <a:r>
              <a:rPr lang="sv-SE" sz="1400" i="1" dirty="0"/>
              <a:t>Kursiverad font </a:t>
            </a:r>
            <a:r>
              <a:rPr lang="sv-SE" sz="1400" dirty="0"/>
              <a:t>–</a:t>
            </a:r>
            <a:r>
              <a:rPr lang="sv-SE" sz="1400" i="1" dirty="0"/>
              <a:t> till hjälp för ledaren </a:t>
            </a:r>
          </a:p>
          <a:p>
            <a:r>
              <a:rPr lang="sv-SE" sz="1400" b="1" dirty="0"/>
              <a:t>Fet stil</a:t>
            </a:r>
            <a:r>
              <a:rPr lang="sv-SE" sz="1400" dirty="0"/>
              <a:t> – ändra efter behov </a:t>
            </a:r>
          </a:p>
          <a:p>
            <a:endParaRPr lang="fi-FI" sz="1200" dirty="0"/>
          </a:p>
        </p:txBody>
      </p:sp>
    </p:spTree>
    <p:extLst>
      <p:ext uri="{BB962C8B-B14F-4D97-AF65-F5344CB8AC3E}">
        <p14:creationId xmlns:p14="http://schemas.microsoft.com/office/powerpoint/2010/main" val="835578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in paikkamerkki 4">
            <a:extLst>
              <a:ext uri="{FF2B5EF4-FFF2-40B4-BE49-F238E27FC236}">
                <a16:creationId xmlns:a16="http://schemas.microsoft.com/office/drawing/2014/main" id="{F0BAE31B-02D8-4854-90FF-D97CBCC4B317}"/>
              </a:ext>
            </a:extLst>
          </p:cNvPr>
          <p:cNvSpPr txBox="1">
            <a:spLocks/>
          </p:cNvSpPr>
          <p:nvPr/>
        </p:nvSpPr>
        <p:spPr>
          <a:xfrm>
            <a:off x="6321288" y="331223"/>
            <a:ext cx="5556290" cy="619555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Bef>
                <a:spcPts val="0"/>
              </a:spcBef>
              <a:spcAft>
                <a:spcPts val="0"/>
              </a:spcAft>
              <a:buNone/>
            </a:pPr>
            <a:r>
              <a:rPr lang="sv-SE" sz="1800" b="1" dirty="0">
                <a:solidFill>
                  <a:schemeClr val="bg1"/>
                </a:solidFill>
                <a:latin typeface="+mj-lt"/>
              </a:rPr>
              <a:t>Spelregler och </a:t>
            </a:r>
            <a:r>
              <a:rPr lang="sv-SE" sz="1800" b="1" dirty="0" err="1">
                <a:solidFill>
                  <a:schemeClr val="bg1"/>
                </a:solidFill>
                <a:latin typeface="+mj-lt"/>
              </a:rPr>
              <a:t>konfidentialitet</a:t>
            </a:r>
            <a:r>
              <a:rPr lang="sv-SE" sz="1800" b="1" dirty="0">
                <a:solidFill>
                  <a:schemeClr val="bg1"/>
                </a:solidFill>
                <a:latin typeface="+mj-lt"/>
              </a:rPr>
              <a:t> (1/2)</a:t>
            </a:r>
          </a:p>
          <a:p>
            <a:pPr marL="0" indent="0" fontAlgn="auto">
              <a:spcBef>
                <a:spcPts val="0"/>
              </a:spcBef>
              <a:spcAft>
                <a:spcPts val="0"/>
              </a:spcAft>
              <a:buNone/>
            </a:pPr>
            <a:endParaRPr lang="fi-FI" sz="1500" dirty="0">
              <a:solidFill>
                <a:schemeClr val="bg1"/>
              </a:solidFill>
            </a:endParaRPr>
          </a:p>
          <a:p>
            <a:pPr marL="0" indent="0" fontAlgn="auto">
              <a:spcBef>
                <a:spcPts val="0"/>
              </a:spcBef>
              <a:spcAft>
                <a:spcPts val="0"/>
              </a:spcAft>
              <a:buNone/>
            </a:pPr>
            <a:r>
              <a:rPr lang="sv-SE" sz="1600" dirty="0">
                <a:solidFill>
                  <a:schemeClr val="bg1"/>
                </a:solidFill>
              </a:rPr>
              <a:t>I diskussionen används spelregler för en konstruktiv dialog, vi ska gå igenom dem nu.</a:t>
            </a:r>
          </a:p>
          <a:p>
            <a:pPr marL="0" indent="0" fontAlgn="auto">
              <a:spcBef>
                <a:spcPts val="0"/>
              </a:spcBef>
              <a:spcAft>
                <a:spcPts val="0"/>
              </a:spcAft>
              <a:buNone/>
            </a:pPr>
            <a:r>
              <a:rPr lang="sv-SE" sz="1600" i="1" dirty="0">
                <a:solidFill>
                  <a:schemeClr val="bg1"/>
                </a:solidFill>
              </a:rPr>
              <a:t>Du kan skriva ut några exemplar och lägga dem mitt i cirkeln eller kopiera spelreglerna till chatten. </a:t>
            </a:r>
          </a:p>
          <a:p>
            <a:pPr marL="0" indent="0" fontAlgn="auto">
              <a:spcBef>
                <a:spcPts val="0"/>
              </a:spcBef>
              <a:spcAft>
                <a:spcPts val="0"/>
              </a:spcAft>
              <a:buNone/>
            </a:pPr>
            <a:endParaRPr lang="fi-FI" sz="1600" dirty="0">
              <a:solidFill>
                <a:schemeClr val="bg1"/>
              </a:solidFill>
            </a:endParaRPr>
          </a:p>
          <a:p>
            <a:pPr marL="342900" indent="-342900" fontAlgn="auto">
              <a:spcBef>
                <a:spcPts val="300"/>
              </a:spcBef>
              <a:spcAft>
                <a:spcPts val="0"/>
              </a:spcAft>
              <a:buFont typeface="+mj-lt"/>
              <a:buAutoNum type="arabicPeriod"/>
            </a:pPr>
            <a:r>
              <a:rPr lang="sv-SE" sz="1600" dirty="0">
                <a:solidFill>
                  <a:schemeClr val="bg1"/>
                </a:solidFill>
              </a:rPr>
              <a:t>Lyssna och försök förstå vad den andra vill säga – inte så att du bara försöker bryta in med egna kommentarer. </a:t>
            </a:r>
          </a:p>
          <a:p>
            <a:pPr marL="342900" indent="-342900" fontAlgn="auto">
              <a:spcBef>
                <a:spcPts val="300"/>
              </a:spcBef>
              <a:spcAft>
                <a:spcPts val="0"/>
              </a:spcAft>
              <a:buFont typeface="+mj-lt"/>
              <a:buAutoNum type="arabicPeriod"/>
            </a:pPr>
            <a:r>
              <a:rPr lang="sv-SE" sz="1600" dirty="0">
                <a:solidFill>
                  <a:schemeClr val="bg1"/>
                </a:solidFill>
              </a:rPr>
              <a:t>Försök också omfatta de andras tankar.  </a:t>
            </a:r>
          </a:p>
          <a:p>
            <a:pPr marL="342900" indent="-342900" fontAlgn="auto">
              <a:spcBef>
                <a:spcPts val="300"/>
              </a:spcBef>
              <a:spcAft>
                <a:spcPts val="0"/>
              </a:spcAft>
              <a:buFont typeface="+mj-lt"/>
              <a:buAutoNum type="arabicPeriod"/>
            </a:pPr>
            <a:r>
              <a:rPr lang="sv-SE" sz="1600" dirty="0">
                <a:solidFill>
                  <a:schemeClr val="bg1"/>
                </a:solidFill>
              </a:rPr>
              <a:t>När ni lyssnar på varandra skapas samtidigt olika upplevelser (tankar, känslor, iakttagelser, minnen, framtidsvisioner). Berätta om dem, så kommer vi sannolikt ännu djupare in i temat och kan få en alldeles unik diskussion.  </a:t>
            </a:r>
          </a:p>
          <a:p>
            <a:pPr marL="342900" indent="-342900" fontAlgn="auto">
              <a:spcBef>
                <a:spcPts val="300"/>
              </a:spcBef>
              <a:spcAft>
                <a:spcPts val="0"/>
              </a:spcAft>
              <a:buFont typeface="+mj-lt"/>
              <a:buAutoNum type="arabicPeriod"/>
            </a:pPr>
            <a:r>
              <a:rPr lang="sv-SE" sz="1600" dirty="0">
                <a:solidFill>
                  <a:schemeClr val="bg1"/>
                </a:solidFill>
              </a:rPr>
              <a:t>Du kan be om ordet eller ställa frågor till de andra genom att räcka upp handen (eller på distans genom att klicka på handikonen i chatten). Jag fördelar ordet. </a:t>
            </a:r>
          </a:p>
          <a:p>
            <a:pPr marL="342900" indent="-342900" fontAlgn="auto">
              <a:spcBef>
                <a:spcPts val="300"/>
              </a:spcBef>
              <a:spcAft>
                <a:spcPts val="0"/>
              </a:spcAft>
              <a:buFont typeface="+mj-lt"/>
              <a:buAutoNum type="arabicPeriod"/>
            </a:pPr>
            <a:r>
              <a:rPr lang="sv-SE" sz="1600" dirty="0">
                <a:solidFill>
                  <a:schemeClr val="bg1"/>
                </a:solidFill>
              </a:rPr>
              <a:t>Reagera inte på störningar under diskussionen (på distans t.ex. på datorns meddelanden eller sociala medier). Koncentrera er på varandra.  </a:t>
            </a:r>
          </a:p>
          <a:p>
            <a:pPr marL="342900" indent="-342900" fontAlgn="auto">
              <a:spcBef>
                <a:spcPts val="300"/>
              </a:spcBef>
              <a:spcAft>
                <a:spcPts val="0"/>
              </a:spcAft>
              <a:buFont typeface="+mj-lt"/>
              <a:buAutoNum type="arabicPeriod"/>
            </a:pPr>
            <a:r>
              <a:rPr lang="sv-SE" sz="1600" dirty="0">
                <a:solidFill>
                  <a:schemeClr val="bg1"/>
                </a:solidFill>
              </a:rPr>
              <a:t>Ge rum också för sådant som inte är helt färdigtänkt och lyft fram sådant som annars blir i skymundan och som man inte brukar tala om. </a:t>
            </a:r>
          </a:p>
          <a:p>
            <a:pPr marL="0" indent="0" fontAlgn="auto">
              <a:spcBef>
                <a:spcPts val="0"/>
              </a:spcBef>
              <a:spcAft>
                <a:spcPts val="0"/>
              </a:spcAft>
              <a:buNone/>
            </a:pPr>
            <a:endParaRPr lang="fi-FI" sz="1500" dirty="0">
              <a:solidFill>
                <a:schemeClr val="bg1"/>
              </a:solidFill>
            </a:endParaRPr>
          </a:p>
          <a:p>
            <a:pPr marL="0" indent="0" fontAlgn="auto">
              <a:spcBef>
                <a:spcPts val="0"/>
              </a:spcBef>
              <a:spcAft>
                <a:spcPts val="0"/>
              </a:spcAft>
              <a:buNone/>
            </a:pPr>
            <a:r>
              <a:rPr lang="sv-SE" sz="1500" i="1" dirty="0">
                <a:solidFill>
                  <a:schemeClr val="bg1"/>
                </a:solidFill>
              </a:rPr>
              <a:t>Fortsätter på nästa sida... </a:t>
            </a:r>
          </a:p>
        </p:txBody>
      </p:sp>
      <p:sp>
        <p:nvSpPr>
          <p:cNvPr id="6" name="Tekstiruutu 5">
            <a:extLst>
              <a:ext uri="{FF2B5EF4-FFF2-40B4-BE49-F238E27FC236}">
                <a16:creationId xmlns:a16="http://schemas.microsoft.com/office/drawing/2014/main" id="{AAC50E7D-E7DB-4B0A-BEDC-7388B676480C}"/>
              </a:ext>
            </a:extLst>
          </p:cNvPr>
          <p:cNvSpPr txBox="1"/>
          <p:nvPr/>
        </p:nvSpPr>
        <p:spPr>
          <a:xfrm>
            <a:off x="314425" y="833952"/>
            <a:ext cx="5400000" cy="4293483"/>
          </a:xfrm>
          <a:prstGeom prst="rect">
            <a:avLst/>
          </a:prstGeom>
          <a:noFill/>
        </p:spPr>
        <p:txBody>
          <a:bodyPr wrap="square" rtlCol="0">
            <a:spAutoFit/>
          </a:bodyPr>
          <a:lstStyle/>
          <a:p>
            <a:pPr lvl="0"/>
            <a:r>
              <a:rPr lang="sv-SE" b="1" dirty="0">
                <a:solidFill>
                  <a:prstClr val="black"/>
                </a:solidFill>
                <a:latin typeface="Cambria"/>
              </a:rPr>
              <a:t>Spelregler för en konstruktiv diskussion </a:t>
            </a:r>
          </a:p>
          <a:p>
            <a:pPr lvl="0"/>
            <a:endParaRPr lang="fi-FI" sz="1500" dirty="0">
              <a:solidFill>
                <a:prstClr val="black"/>
              </a:solidFill>
            </a:endParaRPr>
          </a:p>
          <a:p>
            <a:pPr lvl="0"/>
            <a:r>
              <a:rPr lang="sv-SE" sz="1500" dirty="0">
                <a:solidFill>
                  <a:prstClr val="black"/>
                </a:solidFill>
              </a:rPr>
              <a:t>1. </a:t>
            </a:r>
            <a:r>
              <a:rPr lang="sv-SE" sz="1500" u="sng" dirty="0">
                <a:solidFill>
                  <a:prstClr val="black"/>
                </a:solidFill>
              </a:rPr>
              <a:t>Lyssna</a:t>
            </a:r>
            <a:r>
              <a:rPr lang="sv-SE" sz="1500" dirty="0">
                <a:solidFill>
                  <a:prstClr val="black"/>
                </a:solidFill>
              </a:rPr>
              <a:t> på de andra, avbryt inte och inled inget sidospår. </a:t>
            </a:r>
          </a:p>
          <a:p>
            <a:pPr lvl="0"/>
            <a:endParaRPr lang="fi-FI" sz="1500" dirty="0">
              <a:solidFill>
                <a:prstClr val="black"/>
              </a:solidFill>
            </a:endParaRPr>
          </a:p>
          <a:p>
            <a:pPr lvl="0"/>
            <a:r>
              <a:rPr lang="sv-SE" sz="1500" dirty="0">
                <a:solidFill>
                  <a:prstClr val="black"/>
                </a:solidFill>
              </a:rPr>
              <a:t>2. </a:t>
            </a:r>
            <a:r>
              <a:rPr lang="sv-SE" sz="1500" u="sng" dirty="0">
                <a:solidFill>
                  <a:prstClr val="black"/>
                </a:solidFill>
              </a:rPr>
              <a:t>Kommentera</a:t>
            </a:r>
            <a:r>
              <a:rPr lang="sv-SE" sz="1500" dirty="0">
                <a:solidFill>
                  <a:prstClr val="black"/>
                </a:solidFill>
              </a:rPr>
              <a:t> de andras inlägg och använd vardagligt språk. </a:t>
            </a:r>
          </a:p>
          <a:p>
            <a:pPr lvl="0"/>
            <a:endParaRPr lang="fi-FI" sz="1500" dirty="0">
              <a:solidFill>
                <a:prstClr val="black"/>
              </a:solidFill>
            </a:endParaRPr>
          </a:p>
          <a:p>
            <a:pPr lvl="0"/>
            <a:r>
              <a:rPr lang="sv-SE" sz="1500" dirty="0">
                <a:solidFill>
                  <a:prstClr val="black"/>
                </a:solidFill>
              </a:rPr>
              <a:t>3. </a:t>
            </a:r>
            <a:r>
              <a:rPr lang="sv-SE" sz="1500" u="sng" dirty="0">
                <a:solidFill>
                  <a:prstClr val="black"/>
                </a:solidFill>
              </a:rPr>
              <a:t>Berätta</a:t>
            </a:r>
            <a:r>
              <a:rPr lang="sv-SE" sz="1500" dirty="0">
                <a:solidFill>
                  <a:prstClr val="black"/>
                </a:solidFill>
              </a:rPr>
              <a:t> om dina egna erfarenheter. </a:t>
            </a:r>
          </a:p>
          <a:p>
            <a:pPr lvl="0"/>
            <a:endParaRPr lang="fi-FI" sz="1500" dirty="0">
              <a:solidFill>
                <a:prstClr val="black"/>
              </a:solidFill>
            </a:endParaRPr>
          </a:p>
          <a:p>
            <a:pPr lvl="0"/>
            <a:r>
              <a:rPr lang="sv-SE" sz="1500" dirty="0">
                <a:solidFill>
                  <a:prstClr val="black"/>
                </a:solidFill>
              </a:rPr>
              <a:t>4. </a:t>
            </a:r>
            <a:r>
              <a:rPr lang="sv-SE" sz="1500" u="sng" dirty="0">
                <a:solidFill>
                  <a:prstClr val="black"/>
                </a:solidFill>
              </a:rPr>
              <a:t>Tala direkt till de andra</a:t>
            </a:r>
            <a:r>
              <a:rPr lang="sv-SE" sz="1500" dirty="0">
                <a:solidFill>
                  <a:prstClr val="black"/>
                </a:solidFill>
              </a:rPr>
              <a:t> och fråga vad de tycker. </a:t>
            </a:r>
          </a:p>
          <a:p>
            <a:pPr lvl="0"/>
            <a:endParaRPr lang="fi-FI" sz="1500" dirty="0">
              <a:solidFill>
                <a:prstClr val="black"/>
              </a:solidFill>
            </a:endParaRPr>
          </a:p>
          <a:p>
            <a:pPr lvl="0"/>
            <a:r>
              <a:rPr lang="sv-SE" sz="1500" dirty="0">
                <a:solidFill>
                  <a:prstClr val="black"/>
                </a:solidFill>
              </a:rPr>
              <a:t>5. </a:t>
            </a:r>
            <a:r>
              <a:rPr lang="sv-SE" sz="1500" u="sng" dirty="0">
                <a:solidFill>
                  <a:prstClr val="black"/>
                </a:solidFill>
              </a:rPr>
              <a:t>Var närvarande</a:t>
            </a:r>
            <a:r>
              <a:rPr lang="sv-SE" sz="1500" dirty="0">
                <a:solidFill>
                  <a:prstClr val="black"/>
                </a:solidFill>
              </a:rPr>
              <a:t> och </a:t>
            </a:r>
            <a:r>
              <a:rPr lang="sv-SE" sz="1500" u="sng" dirty="0">
                <a:solidFill>
                  <a:prstClr val="black"/>
                </a:solidFill>
              </a:rPr>
              <a:t>respektera</a:t>
            </a:r>
            <a:r>
              <a:rPr lang="sv-SE" sz="1500" dirty="0">
                <a:solidFill>
                  <a:prstClr val="black"/>
                </a:solidFill>
              </a:rPr>
              <a:t> de andra och förtroendet mellan er. </a:t>
            </a:r>
          </a:p>
          <a:p>
            <a:pPr lvl="0"/>
            <a:endParaRPr lang="fi-FI" sz="1500" dirty="0">
              <a:solidFill>
                <a:prstClr val="black"/>
              </a:solidFill>
            </a:endParaRPr>
          </a:p>
          <a:p>
            <a:pPr lvl="0"/>
            <a:r>
              <a:rPr lang="sv-SE" sz="1500" dirty="0">
                <a:solidFill>
                  <a:prstClr val="black"/>
                </a:solidFill>
              </a:rPr>
              <a:t>6. </a:t>
            </a:r>
            <a:r>
              <a:rPr lang="sv-SE" sz="1500" u="sng" dirty="0">
                <a:solidFill>
                  <a:prstClr val="black"/>
                </a:solidFill>
              </a:rPr>
              <a:t>Lyft fram och sammanställ</a:t>
            </a:r>
            <a:r>
              <a:rPr lang="sv-SE" sz="1500" dirty="0">
                <a:solidFill>
                  <a:prstClr val="black"/>
                </a:solidFill>
              </a:rPr>
              <a:t>. Ge rum också för sådant som inte är helt färdigtänkt, bearbeta modigt konflikter som kommer fram och lyft fram sådant som varit i skymundan. </a:t>
            </a:r>
          </a:p>
          <a:p>
            <a:pPr lvl="0"/>
            <a:endParaRPr lang="fi-FI" sz="1500" dirty="0">
              <a:solidFill>
                <a:srgbClr val="E8114B"/>
              </a:solidFill>
            </a:endParaRPr>
          </a:p>
          <a:p>
            <a:pPr lvl="0"/>
            <a:r>
              <a:rPr lang="sv-SE" sz="1500" dirty="0" err="1">
                <a:solidFill>
                  <a:prstClr val="black"/>
                </a:solidFill>
              </a:rPr>
              <a:t>Basfont</a:t>
            </a:r>
            <a:r>
              <a:rPr lang="sv-SE" sz="1500" dirty="0">
                <a:solidFill>
                  <a:prstClr val="black"/>
                </a:solidFill>
              </a:rPr>
              <a:t> – säg t.ex. så här </a:t>
            </a:r>
          </a:p>
          <a:p>
            <a:pPr lvl="0"/>
            <a:r>
              <a:rPr lang="sv-SE" sz="1500" i="1" dirty="0">
                <a:solidFill>
                  <a:prstClr val="black"/>
                </a:solidFill>
              </a:rPr>
              <a:t>Kursiverad font </a:t>
            </a:r>
            <a:r>
              <a:rPr lang="sv-SE" sz="1500" dirty="0">
                <a:solidFill>
                  <a:prstClr val="black"/>
                </a:solidFill>
              </a:rPr>
              <a:t>–</a:t>
            </a:r>
            <a:r>
              <a:rPr lang="sv-SE" sz="1500" i="1" dirty="0">
                <a:solidFill>
                  <a:prstClr val="black"/>
                </a:solidFill>
              </a:rPr>
              <a:t> till hjälp för ledaren </a:t>
            </a:r>
          </a:p>
          <a:p>
            <a:pPr lvl="0"/>
            <a:r>
              <a:rPr lang="sv-SE" sz="1500" b="1" dirty="0">
                <a:solidFill>
                  <a:prstClr val="black"/>
                </a:solidFill>
              </a:rPr>
              <a:t>Fet stil</a:t>
            </a:r>
            <a:r>
              <a:rPr lang="sv-SE" sz="1500" dirty="0">
                <a:solidFill>
                  <a:prstClr val="black"/>
                </a:solidFill>
              </a:rPr>
              <a:t> – ändra efter behov </a:t>
            </a:r>
          </a:p>
        </p:txBody>
      </p:sp>
    </p:spTree>
    <p:extLst>
      <p:ext uri="{BB962C8B-B14F-4D97-AF65-F5344CB8AC3E}">
        <p14:creationId xmlns:p14="http://schemas.microsoft.com/office/powerpoint/2010/main" val="3562804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Bef>
                <a:spcPts val="0"/>
              </a:spcBef>
              <a:spcAft>
                <a:spcPts val="0"/>
              </a:spcAft>
              <a:buNone/>
            </a:pPr>
            <a:r>
              <a:rPr lang="sv-SE" sz="1800" b="1">
                <a:solidFill>
                  <a:schemeClr val="bg1"/>
                </a:solidFill>
                <a:latin typeface="+mj-lt"/>
              </a:rPr>
              <a:t>Spelregler och konfidentialitet (2/2)</a:t>
            </a:r>
          </a:p>
          <a:p>
            <a:pPr marL="0" indent="0" fontAlgn="auto">
              <a:spcBef>
                <a:spcPts val="0"/>
              </a:spcBef>
              <a:spcAft>
                <a:spcPts val="0"/>
              </a:spcAft>
              <a:buNone/>
            </a:pPr>
            <a:endParaRPr lang="fi-FI" sz="1500" dirty="0">
              <a:solidFill>
                <a:schemeClr val="bg1"/>
              </a:solidFill>
            </a:endParaRPr>
          </a:p>
          <a:p>
            <a:pPr marL="0" indent="0" fontAlgn="auto">
              <a:spcBef>
                <a:spcPts val="0"/>
              </a:spcBef>
              <a:spcAft>
                <a:spcPts val="0"/>
              </a:spcAft>
              <a:buNone/>
            </a:pPr>
            <a:r>
              <a:rPr lang="sv-SE" sz="1600">
                <a:solidFill>
                  <a:schemeClr val="bg1"/>
                </a:solidFill>
              </a:rPr>
              <a:t>Nu ska vi komma överens om diskussionens konfidentialitet. Jag hoppas att ni fortsätter den diskussion vi nu ska inleda också efter det här mötet och att ni gör det så att ingen enskild deltagare kan identifieras från kommentarer eller citat. Är det okej för alla? </a:t>
            </a:r>
          </a:p>
          <a:p>
            <a:pPr marL="0" indent="0" fontAlgn="auto">
              <a:spcBef>
                <a:spcPts val="0"/>
              </a:spcBef>
              <a:spcAft>
                <a:spcPts val="0"/>
              </a:spcAft>
              <a:buNone/>
            </a:pPr>
            <a:endParaRPr lang="fi-FI" sz="1600" dirty="0">
              <a:solidFill>
                <a:schemeClr val="bg1"/>
              </a:solidFill>
            </a:endParaRPr>
          </a:p>
          <a:p>
            <a:pPr marL="0" indent="0" fontAlgn="auto">
              <a:spcBef>
                <a:spcPts val="0"/>
              </a:spcBef>
              <a:spcAft>
                <a:spcPts val="0"/>
              </a:spcAft>
              <a:buNone/>
            </a:pPr>
            <a:r>
              <a:rPr lang="sv-SE" sz="1600" i="1">
                <a:solidFill>
                  <a:schemeClr val="bg1"/>
                </a:solidFill>
              </a:rPr>
              <a:t>Alla ska bekräfta att det är okej. </a:t>
            </a: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sv-SE" sz="1500" i="1" dirty="0">
                <a:solidFill>
                  <a:prstClr val="black"/>
                </a:solidFill>
              </a:rPr>
              <a:t>Minuter	Börjar kl. 		Skede</a:t>
            </a:r>
          </a:p>
          <a:p>
            <a:pPr lvl="0"/>
            <a:endParaRPr lang="fi-FI" sz="1500" i="1" dirty="0">
              <a:solidFill>
                <a:prstClr val="black"/>
              </a:solidFill>
            </a:endParaRPr>
          </a:p>
          <a:p>
            <a:pPr lvl="0"/>
            <a:r>
              <a:rPr lang="sv-SE" sz="1500" b="1" dirty="0">
                <a:solidFill>
                  <a:prstClr val="black"/>
                </a:solidFill>
              </a:rPr>
              <a:t>5 	12.00</a:t>
            </a:r>
            <a:r>
              <a:rPr lang="sv-SE" sz="1500" dirty="0">
                <a:solidFill>
                  <a:prstClr val="black"/>
                </a:solidFill>
              </a:rPr>
              <a:t>	</a:t>
            </a:r>
            <a:r>
              <a:rPr lang="sv-SE" sz="1500" b="1" dirty="0">
                <a:solidFill>
                  <a:prstClr val="black"/>
                </a:solidFill>
              </a:rPr>
              <a:t>	</a:t>
            </a:r>
            <a:r>
              <a:rPr lang="sv-SE" sz="1500" dirty="0">
                <a:solidFill>
                  <a:prstClr val="black"/>
                </a:solidFill>
              </a:rPr>
              <a:t>Inledning </a:t>
            </a:r>
          </a:p>
          <a:p>
            <a:pPr lvl="0"/>
            <a:r>
              <a:rPr lang="sv-SE" sz="1500" b="1" dirty="0">
                <a:solidFill>
                  <a:prstClr val="black"/>
                </a:solidFill>
              </a:rPr>
              <a:t>5	12.05</a:t>
            </a:r>
            <a:r>
              <a:rPr lang="sv-SE" sz="1500" dirty="0">
                <a:solidFill>
                  <a:prstClr val="black"/>
                </a:solidFill>
              </a:rPr>
              <a:t>		</a:t>
            </a:r>
            <a:r>
              <a:rPr lang="sv-SE" sz="1500" b="1" u="sng" dirty="0">
                <a:solidFill>
                  <a:prstClr val="black"/>
                </a:solidFill>
              </a:rPr>
              <a:t>Spelregler och </a:t>
            </a:r>
            <a:r>
              <a:rPr lang="sv-SE" sz="1500" b="1" u="sng" dirty="0" err="1">
                <a:solidFill>
                  <a:prstClr val="black"/>
                </a:solidFill>
              </a:rPr>
              <a:t>konfidentialitet</a:t>
            </a:r>
            <a:r>
              <a:rPr lang="sv-SE" sz="1500" b="1" u="sng" dirty="0">
                <a:solidFill>
                  <a:prstClr val="black"/>
                </a:solidFill>
              </a:rPr>
              <a:t> </a:t>
            </a:r>
          </a:p>
          <a:p>
            <a:pPr lvl="0"/>
            <a:r>
              <a:rPr lang="sv-SE" sz="1500" b="1" dirty="0">
                <a:solidFill>
                  <a:prstClr val="black"/>
                </a:solidFill>
              </a:rPr>
              <a:t>5	12.10</a:t>
            </a:r>
            <a:r>
              <a:rPr lang="sv-SE" sz="1500" dirty="0">
                <a:solidFill>
                  <a:prstClr val="black"/>
                </a:solidFill>
              </a:rPr>
              <a:t>		Deltagarna presenterar sig </a:t>
            </a:r>
          </a:p>
          <a:p>
            <a:pPr lvl="0"/>
            <a:r>
              <a:rPr lang="sv-SE" sz="1500" b="1" dirty="0">
                <a:solidFill>
                  <a:prstClr val="black"/>
                </a:solidFill>
              </a:rPr>
              <a:t>5 	12.15</a:t>
            </a:r>
            <a:r>
              <a:rPr lang="sv-SE" sz="1500" dirty="0">
                <a:solidFill>
                  <a:prstClr val="black"/>
                </a:solidFill>
              </a:rPr>
              <a:t>		Öppningsanförande </a:t>
            </a:r>
          </a:p>
          <a:p>
            <a:pPr lvl="0"/>
            <a:r>
              <a:rPr lang="sv-SE" sz="1500" b="1" dirty="0">
                <a:solidFill>
                  <a:prstClr val="black"/>
                </a:solidFill>
              </a:rPr>
              <a:t>40 	12.20	</a:t>
            </a:r>
            <a:r>
              <a:rPr lang="sv-SE" sz="1500" dirty="0">
                <a:solidFill>
                  <a:prstClr val="black"/>
                </a:solidFill>
              </a:rPr>
              <a:t>	Diskussionen startar i par </a:t>
            </a:r>
          </a:p>
          <a:p>
            <a:pPr lvl="0"/>
            <a:r>
              <a:rPr lang="sv-SE" sz="1500" b="1" dirty="0">
                <a:solidFill>
                  <a:prstClr val="black"/>
                </a:solidFill>
              </a:rPr>
              <a:t>45	13.00	</a:t>
            </a:r>
            <a:r>
              <a:rPr lang="sv-SE" sz="1500" dirty="0">
                <a:solidFill>
                  <a:prstClr val="black"/>
                </a:solidFill>
              </a:rPr>
              <a:t>	Diskussionen fördjupas  </a:t>
            </a:r>
          </a:p>
          <a:p>
            <a:pPr lvl="0"/>
            <a:r>
              <a:rPr lang="sv-SE" sz="1500" b="1" dirty="0">
                <a:solidFill>
                  <a:prstClr val="black"/>
                </a:solidFill>
              </a:rPr>
              <a:t>3 	13.45</a:t>
            </a:r>
            <a:r>
              <a:rPr lang="sv-SE" sz="1500" dirty="0">
                <a:solidFill>
                  <a:prstClr val="black"/>
                </a:solidFill>
              </a:rPr>
              <a:t>		Sammanfattning var för sig </a:t>
            </a:r>
          </a:p>
          <a:p>
            <a:pPr lvl="0"/>
            <a:r>
              <a:rPr lang="sv-SE" sz="1500" b="1" dirty="0">
                <a:solidFill>
                  <a:prstClr val="black"/>
                </a:solidFill>
              </a:rPr>
              <a:t>10	13.48	</a:t>
            </a:r>
            <a:r>
              <a:rPr lang="sv-SE" sz="1500" dirty="0">
                <a:solidFill>
                  <a:prstClr val="black"/>
                </a:solidFill>
              </a:rPr>
              <a:t>	Kort genomgång </a:t>
            </a:r>
          </a:p>
          <a:p>
            <a:pPr lvl="0"/>
            <a:r>
              <a:rPr lang="sv-SE" sz="1500" b="1" dirty="0">
                <a:solidFill>
                  <a:prstClr val="black"/>
                </a:solidFill>
              </a:rPr>
              <a:t>2	13.58	</a:t>
            </a:r>
            <a:r>
              <a:rPr lang="sv-SE" sz="1500" dirty="0">
                <a:solidFill>
                  <a:prstClr val="black"/>
                </a:solidFill>
              </a:rPr>
              <a:t>	Tack </a:t>
            </a:r>
          </a:p>
          <a:p>
            <a:pPr lvl="0"/>
            <a:r>
              <a:rPr lang="sv-SE" sz="1500" b="1" dirty="0">
                <a:solidFill>
                  <a:prstClr val="black"/>
                </a:solidFill>
              </a:rPr>
              <a:t>0	14.00  		</a:t>
            </a:r>
            <a:r>
              <a:rPr lang="sv-SE" sz="1500" dirty="0">
                <a:solidFill>
                  <a:prstClr val="black"/>
                </a:solidFill>
              </a:rPr>
              <a:t>Avslutning </a:t>
            </a:r>
          </a:p>
          <a:p>
            <a:pPr lvl="0"/>
            <a:endParaRPr lang="fi-FI" sz="1500" dirty="0">
              <a:solidFill>
                <a:prstClr val="black"/>
              </a:solidFill>
            </a:endParaRPr>
          </a:p>
          <a:p>
            <a:pPr lvl="0"/>
            <a:r>
              <a:rPr lang="sv-SE" sz="1500" dirty="0" err="1">
                <a:solidFill>
                  <a:prstClr val="black"/>
                </a:solidFill>
              </a:rPr>
              <a:t>Basfont</a:t>
            </a:r>
            <a:r>
              <a:rPr lang="sv-SE" sz="1500" dirty="0">
                <a:solidFill>
                  <a:prstClr val="black"/>
                </a:solidFill>
              </a:rPr>
              <a:t> – säg t.ex. så här </a:t>
            </a:r>
          </a:p>
          <a:p>
            <a:pPr lvl="0"/>
            <a:r>
              <a:rPr lang="sv-SE" sz="1500" i="1" dirty="0">
                <a:solidFill>
                  <a:prstClr val="black"/>
                </a:solidFill>
              </a:rPr>
              <a:t>Kursiverad font </a:t>
            </a:r>
            <a:r>
              <a:rPr lang="sv-SE" sz="1500" dirty="0">
                <a:solidFill>
                  <a:prstClr val="black"/>
                </a:solidFill>
              </a:rPr>
              <a:t>–</a:t>
            </a:r>
            <a:r>
              <a:rPr lang="sv-SE" sz="1500" i="1" dirty="0">
                <a:solidFill>
                  <a:prstClr val="black"/>
                </a:solidFill>
              </a:rPr>
              <a:t> till hjälp för ledaren </a:t>
            </a:r>
          </a:p>
          <a:p>
            <a:pPr lvl="0"/>
            <a:r>
              <a:rPr lang="sv-SE" sz="1500" b="1" dirty="0">
                <a:solidFill>
                  <a:prstClr val="black"/>
                </a:solidFill>
              </a:rPr>
              <a:t>Fet stil</a:t>
            </a:r>
            <a:r>
              <a:rPr lang="sv-SE" sz="1500" dirty="0">
                <a:solidFill>
                  <a:prstClr val="black"/>
                </a:solidFill>
              </a:rPr>
              <a:t> – ändra efter behov</a:t>
            </a:r>
          </a:p>
        </p:txBody>
      </p:sp>
    </p:spTree>
    <p:extLst>
      <p:ext uri="{BB962C8B-B14F-4D97-AF65-F5344CB8AC3E}">
        <p14:creationId xmlns:p14="http://schemas.microsoft.com/office/powerpoint/2010/main" val="912621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defTabSz="914400">
              <a:spcBef>
                <a:spcPts val="0"/>
              </a:spcBef>
              <a:buNone/>
            </a:pPr>
            <a:r>
              <a:rPr lang="sv-SE" sz="1800" b="1">
                <a:solidFill>
                  <a:prstClr val="white"/>
                </a:solidFill>
                <a:latin typeface="Cambria"/>
                <a:cs typeface="+mn-cs"/>
              </a:rPr>
              <a:t>Deltagarna presenterar sig</a:t>
            </a:r>
          </a:p>
          <a:p>
            <a:pPr marL="0" lvl="0" indent="0" defTabSz="914400">
              <a:spcBef>
                <a:spcPts val="0"/>
              </a:spcBef>
              <a:buNone/>
            </a:pPr>
            <a:endParaRPr lang="fi-FI" sz="1500" dirty="0">
              <a:solidFill>
                <a:prstClr val="white"/>
              </a:solidFill>
              <a:cs typeface="+mn-cs"/>
            </a:endParaRPr>
          </a:p>
          <a:p>
            <a:pPr marL="0" lvl="0" indent="0" defTabSz="914400">
              <a:spcBef>
                <a:spcPts val="0"/>
              </a:spcBef>
              <a:buNone/>
            </a:pPr>
            <a:r>
              <a:rPr lang="sv-SE" sz="1600">
                <a:solidFill>
                  <a:prstClr val="white"/>
                </a:solidFill>
                <a:cs typeface="+mn-cs"/>
              </a:rPr>
              <a:t>Nu ska vi ta en snabb presentationsrunda. Berätta vem ni är och varifrån ni kommer.</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sv-SE" sz="1600" i="1">
                <a:solidFill>
                  <a:prstClr val="white"/>
                </a:solidFill>
                <a:cs typeface="+mn-cs"/>
              </a:rPr>
              <a:t>(Du kan säga: </a:t>
            </a:r>
            <a:r>
              <a:rPr lang="sv-SE" sz="1600">
                <a:solidFill>
                  <a:prstClr val="white"/>
                </a:solidFill>
                <a:cs typeface="+mn-cs"/>
              </a:rPr>
              <a:t>Vi tar det snabbt så att vi hinner diskutera vårt egentliga tema grundligt.) </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sv-SE" sz="1600">
                <a:solidFill>
                  <a:prstClr val="white"/>
                </a:solidFill>
                <a:cs typeface="+mn-cs"/>
              </a:rPr>
              <a:t>Vi kan börja med dig, varsågod.</a:t>
            </a: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sv-SE" sz="1500" i="1" dirty="0">
                <a:solidFill>
                  <a:prstClr val="black"/>
                </a:solidFill>
              </a:rPr>
              <a:t>Minuter	Börjar kl. 		Skede</a:t>
            </a:r>
          </a:p>
          <a:p>
            <a:pPr lvl="0"/>
            <a:endParaRPr lang="fi-FI" sz="1500" i="1" dirty="0">
              <a:solidFill>
                <a:prstClr val="black"/>
              </a:solidFill>
            </a:endParaRPr>
          </a:p>
          <a:p>
            <a:pPr lvl="0"/>
            <a:r>
              <a:rPr lang="sv-SE" sz="1500" b="1" dirty="0">
                <a:solidFill>
                  <a:prstClr val="black"/>
                </a:solidFill>
              </a:rPr>
              <a:t>5 	12.00</a:t>
            </a:r>
            <a:r>
              <a:rPr lang="sv-SE" sz="1500" dirty="0">
                <a:solidFill>
                  <a:prstClr val="black"/>
                </a:solidFill>
              </a:rPr>
              <a:t>	</a:t>
            </a:r>
            <a:r>
              <a:rPr lang="sv-SE" sz="1500" b="1" dirty="0">
                <a:solidFill>
                  <a:prstClr val="black"/>
                </a:solidFill>
              </a:rPr>
              <a:t>	</a:t>
            </a:r>
            <a:r>
              <a:rPr lang="sv-SE" sz="1500" dirty="0">
                <a:solidFill>
                  <a:prstClr val="black"/>
                </a:solidFill>
              </a:rPr>
              <a:t>Inledning </a:t>
            </a:r>
          </a:p>
          <a:p>
            <a:pPr lvl="0"/>
            <a:r>
              <a:rPr lang="sv-SE" sz="1500" b="1" dirty="0">
                <a:solidFill>
                  <a:prstClr val="black"/>
                </a:solidFill>
              </a:rPr>
              <a:t>5	12.05</a:t>
            </a:r>
            <a:r>
              <a:rPr lang="sv-SE" sz="1500" dirty="0">
                <a:solidFill>
                  <a:prstClr val="black"/>
                </a:solidFill>
              </a:rPr>
              <a:t>		Spelregler och </a:t>
            </a:r>
            <a:r>
              <a:rPr lang="sv-SE" sz="1500" dirty="0" err="1">
                <a:solidFill>
                  <a:prstClr val="black"/>
                </a:solidFill>
              </a:rPr>
              <a:t>konfidentialitet</a:t>
            </a:r>
            <a:r>
              <a:rPr lang="sv-SE" sz="1500" dirty="0">
                <a:solidFill>
                  <a:prstClr val="black"/>
                </a:solidFill>
              </a:rPr>
              <a:t> </a:t>
            </a:r>
          </a:p>
          <a:p>
            <a:pPr lvl="0"/>
            <a:r>
              <a:rPr lang="sv-SE" sz="1500" b="1" dirty="0">
                <a:solidFill>
                  <a:prstClr val="black"/>
                </a:solidFill>
              </a:rPr>
              <a:t>5	12.10</a:t>
            </a:r>
            <a:r>
              <a:rPr lang="sv-SE" sz="1500" dirty="0">
                <a:solidFill>
                  <a:prstClr val="black"/>
                </a:solidFill>
              </a:rPr>
              <a:t>		</a:t>
            </a:r>
            <a:r>
              <a:rPr lang="sv-SE" sz="1500" b="1" u="sng" dirty="0">
                <a:solidFill>
                  <a:prstClr val="black"/>
                </a:solidFill>
              </a:rPr>
              <a:t>Deltagarna presenterar sig</a:t>
            </a:r>
            <a:r>
              <a:rPr lang="sv-SE" sz="1500" dirty="0">
                <a:solidFill>
                  <a:prstClr val="black"/>
                </a:solidFill>
              </a:rPr>
              <a:t> </a:t>
            </a:r>
          </a:p>
          <a:p>
            <a:pPr lvl="0"/>
            <a:r>
              <a:rPr lang="sv-SE" sz="1500" b="1" dirty="0">
                <a:solidFill>
                  <a:prstClr val="black"/>
                </a:solidFill>
              </a:rPr>
              <a:t>5 	12.15</a:t>
            </a:r>
            <a:r>
              <a:rPr lang="sv-SE" sz="1500" dirty="0">
                <a:solidFill>
                  <a:prstClr val="black"/>
                </a:solidFill>
              </a:rPr>
              <a:t>		Öppningsanförande </a:t>
            </a:r>
          </a:p>
          <a:p>
            <a:pPr lvl="0"/>
            <a:r>
              <a:rPr lang="sv-SE" sz="1500" b="1" dirty="0">
                <a:solidFill>
                  <a:prstClr val="black"/>
                </a:solidFill>
              </a:rPr>
              <a:t>40 	12.20	</a:t>
            </a:r>
            <a:r>
              <a:rPr lang="sv-SE" sz="1500" dirty="0">
                <a:solidFill>
                  <a:prstClr val="black"/>
                </a:solidFill>
              </a:rPr>
              <a:t>	Diskussionen startar i par </a:t>
            </a:r>
          </a:p>
          <a:p>
            <a:pPr lvl="0"/>
            <a:r>
              <a:rPr lang="sv-SE" sz="1500" b="1" dirty="0">
                <a:solidFill>
                  <a:prstClr val="black"/>
                </a:solidFill>
              </a:rPr>
              <a:t>45	13.00	</a:t>
            </a:r>
            <a:r>
              <a:rPr lang="sv-SE" sz="1500" dirty="0">
                <a:solidFill>
                  <a:prstClr val="black"/>
                </a:solidFill>
              </a:rPr>
              <a:t>	Diskussionen fördjupas  </a:t>
            </a:r>
          </a:p>
          <a:p>
            <a:pPr lvl="0"/>
            <a:r>
              <a:rPr lang="sv-SE" sz="1500" b="1" dirty="0">
                <a:solidFill>
                  <a:prstClr val="black"/>
                </a:solidFill>
              </a:rPr>
              <a:t>3 	13.45</a:t>
            </a:r>
            <a:r>
              <a:rPr lang="sv-SE" sz="1500" dirty="0">
                <a:solidFill>
                  <a:prstClr val="black"/>
                </a:solidFill>
              </a:rPr>
              <a:t>		Sammanfattning var för sig </a:t>
            </a:r>
          </a:p>
          <a:p>
            <a:pPr lvl="0"/>
            <a:r>
              <a:rPr lang="sv-SE" sz="1500" b="1" dirty="0">
                <a:solidFill>
                  <a:prstClr val="black"/>
                </a:solidFill>
              </a:rPr>
              <a:t>10	13.48	</a:t>
            </a:r>
            <a:r>
              <a:rPr lang="sv-SE" sz="1500" dirty="0">
                <a:solidFill>
                  <a:prstClr val="black"/>
                </a:solidFill>
              </a:rPr>
              <a:t>	Kort genomgång </a:t>
            </a:r>
          </a:p>
          <a:p>
            <a:pPr lvl="0"/>
            <a:r>
              <a:rPr lang="sv-SE" sz="1500" b="1" dirty="0">
                <a:solidFill>
                  <a:prstClr val="black"/>
                </a:solidFill>
              </a:rPr>
              <a:t>2	13.58	</a:t>
            </a:r>
            <a:r>
              <a:rPr lang="sv-SE" sz="1500" dirty="0">
                <a:solidFill>
                  <a:prstClr val="black"/>
                </a:solidFill>
              </a:rPr>
              <a:t>	Tack </a:t>
            </a:r>
          </a:p>
          <a:p>
            <a:pPr lvl="0"/>
            <a:r>
              <a:rPr lang="sv-SE" sz="1500" b="1" dirty="0">
                <a:solidFill>
                  <a:prstClr val="black"/>
                </a:solidFill>
              </a:rPr>
              <a:t>0	14.00  		</a:t>
            </a:r>
            <a:r>
              <a:rPr lang="sv-SE" sz="1500" dirty="0">
                <a:solidFill>
                  <a:prstClr val="black"/>
                </a:solidFill>
              </a:rPr>
              <a:t>Avslutning </a:t>
            </a:r>
          </a:p>
          <a:p>
            <a:pPr lvl="0"/>
            <a:endParaRPr lang="fi-FI" sz="1500" dirty="0">
              <a:solidFill>
                <a:prstClr val="black"/>
              </a:solidFill>
            </a:endParaRPr>
          </a:p>
          <a:p>
            <a:pPr lvl="0"/>
            <a:r>
              <a:rPr lang="sv-SE" sz="1500" dirty="0" err="1">
                <a:solidFill>
                  <a:prstClr val="black"/>
                </a:solidFill>
              </a:rPr>
              <a:t>Basfont</a:t>
            </a:r>
            <a:r>
              <a:rPr lang="sv-SE" sz="1500" dirty="0">
                <a:solidFill>
                  <a:prstClr val="black"/>
                </a:solidFill>
              </a:rPr>
              <a:t> – säg t.ex. så här </a:t>
            </a:r>
          </a:p>
          <a:p>
            <a:pPr lvl="0"/>
            <a:r>
              <a:rPr lang="sv-SE" sz="1500" i="1" dirty="0">
                <a:solidFill>
                  <a:prstClr val="black"/>
                </a:solidFill>
              </a:rPr>
              <a:t>Kursiverad font </a:t>
            </a:r>
            <a:r>
              <a:rPr lang="sv-SE" sz="1500" dirty="0">
                <a:solidFill>
                  <a:prstClr val="black"/>
                </a:solidFill>
              </a:rPr>
              <a:t>–</a:t>
            </a:r>
            <a:r>
              <a:rPr lang="sv-SE" sz="1500" i="1" dirty="0">
                <a:solidFill>
                  <a:prstClr val="black"/>
                </a:solidFill>
              </a:rPr>
              <a:t> till hjälp för ledaren </a:t>
            </a:r>
          </a:p>
          <a:p>
            <a:pPr lvl="0"/>
            <a:r>
              <a:rPr lang="sv-SE" sz="1500" b="1" dirty="0">
                <a:solidFill>
                  <a:prstClr val="black"/>
                </a:solidFill>
              </a:rPr>
              <a:t>Fet stil</a:t>
            </a:r>
            <a:r>
              <a:rPr lang="sv-SE" sz="1500" dirty="0">
                <a:solidFill>
                  <a:prstClr val="black"/>
                </a:solidFill>
              </a:rPr>
              <a:t> – ändra efter behov</a:t>
            </a:r>
          </a:p>
        </p:txBody>
      </p:sp>
    </p:spTree>
    <p:extLst>
      <p:ext uri="{BB962C8B-B14F-4D97-AF65-F5344CB8AC3E}">
        <p14:creationId xmlns:p14="http://schemas.microsoft.com/office/powerpoint/2010/main" val="2409236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defTabSz="914400">
              <a:spcBef>
                <a:spcPts val="0"/>
              </a:spcBef>
              <a:buNone/>
            </a:pPr>
            <a:r>
              <a:rPr lang="sv-SE" sz="1800" b="1" dirty="0">
                <a:solidFill>
                  <a:prstClr val="white"/>
                </a:solidFill>
                <a:latin typeface="Cambria"/>
                <a:cs typeface="+mn-cs"/>
              </a:rPr>
              <a:t>Öppningsanförande</a:t>
            </a:r>
          </a:p>
          <a:p>
            <a:pPr marL="0" lvl="0" indent="0" defTabSz="914400">
              <a:spcBef>
                <a:spcPts val="0"/>
              </a:spcBef>
              <a:buNone/>
            </a:pPr>
            <a:endParaRPr lang="fi-FI" sz="1600" i="1" dirty="0">
              <a:solidFill>
                <a:prstClr val="white"/>
              </a:solidFill>
              <a:cs typeface="+mn-cs"/>
            </a:endParaRPr>
          </a:p>
          <a:p>
            <a:pPr marL="0" lvl="0" indent="0" defTabSz="914400">
              <a:spcBef>
                <a:spcPts val="0"/>
              </a:spcBef>
              <a:buNone/>
            </a:pPr>
            <a:r>
              <a:rPr lang="sv-SE" sz="1600" i="1" dirty="0">
                <a:solidFill>
                  <a:prstClr val="white"/>
                </a:solidFill>
                <a:cs typeface="+mn-cs"/>
              </a:rPr>
              <a:t>Utnyttja </a:t>
            </a:r>
            <a:r>
              <a:rPr lang="sv-SE" sz="1600" i="1" dirty="0">
                <a:solidFill>
                  <a:schemeClr val="bg1"/>
                </a:solidFill>
                <a:cs typeface="+mn-cs"/>
                <a:hlinkClick r:id="rId2">
                  <a:extLst>
                    <a:ext uri="{A12FA001-AC4F-418D-AE19-62706E023703}">
                      <ahyp:hlinkClr xmlns:ahyp="http://schemas.microsoft.com/office/drawing/2018/hyperlinkcolor" val="tx"/>
                    </a:ext>
                  </a:extLst>
                </a:hlinkClick>
              </a:rPr>
              <a:t>den här videon</a:t>
            </a:r>
            <a:r>
              <a:rPr lang="sv-SE" sz="1600" i="1" dirty="0">
                <a:solidFill>
                  <a:schemeClr val="bg1"/>
                </a:solidFill>
                <a:cs typeface="+mn-cs"/>
              </a:rPr>
              <a:t> i </a:t>
            </a:r>
            <a:r>
              <a:rPr lang="sv-SE" sz="1600" i="1" dirty="0">
                <a:solidFill>
                  <a:prstClr val="white"/>
                </a:solidFill>
                <a:cs typeface="+mn-cs"/>
              </a:rPr>
              <a:t>öppningsanförandet. Om du ordnar en webbdiskussion, rekommenderar vi att du delar videolänken till deltagarna i chatten, så att var och en kan titta på den för sig själv och ni undviker tekniska problem. </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sv-SE" sz="1600" b="1" dirty="0">
                <a:solidFill>
                  <a:prstClr val="white"/>
                </a:solidFill>
                <a:cs typeface="+mn-cs"/>
              </a:rPr>
              <a:t>Nu ska vi se en tre minuters video om migrationsdialogerna och deras mål.</a:t>
            </a:r>
          </a:p>
          <a:p>
            <a:pPr marL="0" lvl="0" indent="0" defTabSz="914400">
              <a:spcBef>
                <a:spcPts val="0"/>
              </a:spcBef>
              <a:buNone/>
            </a:pPr>
            <a:endParaRPr lang="fi-FI" sz="1600" i="1" dirty="0">
              <a:solidFill>
                <a:prstClr val="white"/>
              </a:solidFill>
              <a:cs typeface="+mn-cs"/>
            </a:endParaRPr>
          </a:p>
          <a:p>
            <a:pPr marL="0" lvl="0" indent="0" defTabSz="914400">
              <a:spcBef>
                <a:spcPts val="0"/>
              </a:spcBef>
              <a:buNone/>
            </a:pPr>
            <a:r>
              <a:rPr lang="sv-SE" sz="1600" i="1" dirty="0">
                <a:solidFill>
                  <a:prstClr val="white"/>
                </a:solidFill>
                <a:cs typeface="+mn-cs"/>
              </a:rPr>
              <a:t>Som </a:t>
            </a:r>
            <a:r>
              <a:rPr lang="sv-SE" sz="1600" i="1" dirty="0" err="1">
                <a:solidFill>
                  <a:prstClr val="white"/>
                </a:solidFill>
                <a:cs typeface="+mn-cs"/>
              </a:rPr>
              <a:t>facilitator</a:t>
            </a:r>
            <a:r>
              <a:rPr lang="sv-SE" sz="1600" i="1" dirty="0">
                <a:solidFill>
                  <a:prstClr val="white"/>
                </a:solidFill>
                <a:cs typeface="+mn-cs"/>
              </a:rPr>
              <a:t> kan du också introducera temat själv och skräddarsy innehållet så att det passar din diskussion. </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sv-SE" sz="1600" i="1" dirty="0">
                <a:solidFill>
                  <a:prstClr val="white"/>
                </a:solidFill>
                <a:cs typeface="+mn-cs"/>
              </a:rPr>
              <a:t>Då kan du t.ex. utnyttja en aktuell nyhet, artikel, lägesbild, erfarenhet eller forskning som anknyter till temat.</a:t>
            </a: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sv-SE" sz="1500" i="1" dirty="0">
                <a:solidFill>
                  <a:prstClr val="black"/>
                </a:solidFill>
              </a:rPr>
              <a:t>Minuter	Börjar kl. 		Skede</a:t>
            </a:r>
          </a:p>
          <a:p>
            <a:pPr lvl="0"/>
            <a:endParaRPr lang="fi-FI" sz="1500" i="1" dirty="0">
              <a:solidFill>
                <a:prstClr val="black"/>
              </a:solidFill>
            </a:endParaRPr>
          </a:p>
          <a:p>
            <a:pPr lvl="0"/>
            <a:r>
              <a:rPr lang="sv-SE" sz="1500" b="1" dirty="0">
                <a:solidFill>
                  <a:prstClr val="black"/>
                </a:solidFill>
              </a:rPr>
              <a:t>5 	12.00</a:t>
            </a:r>
            <a:r>
              <a:rPr lang="sv-SE" sz="1500" dirty="0">
                <a:solidFill>
                  <a:prstClr val="black"/>
                </a:solidFill>
              </a:rPr>
              <a:t>	</a:t>
            </a:r>
            <a:r>
              <a:rPr lang="sv-SE" sz="1500" b="1" dirty="0">
                <a:solidFill>
                  <a:prstClr val="black"/>
                </a:solidFill>
              </a:rPr>
              <a:t>	</a:t>
            </a:r>
            <a:r>
              <a:rPr lang="sv-SE" sz="1500" dirty="0">
                <a:solidFill>
                  <a:prstClr val="black"/>
                </a:solidFill>
              </a:rPr>
              <a:t>Inledning </a:t>
            </a:r>
          </a:p>
          <a:p>
            <a:pPr lvl="0"/>
            <a:r>
              <a:rPr lang="sv-SE" sz="1500" b="1" dirty="0">
                <a:solidFill>
                  <a:prstClr val="black"/>
                </a:solidFill>
              </a:rPr>
              <a:t>5	12.05</a:t>
            </a:r>
            <a:r>
              <a:rPr lang="sv-SE" sz="1500" dirty="0">
                <a:solidFill>
                  <a:prstClr val="black"/>
                </a:solidFill>
              </a:rPr>
              <a:t>		Spelregler och </a:t>
            </a:r>
            <a:r>
              <a:rPr lang="sv-SE" sz="1500" dirty="0" err="1">
                <a:solidFill>
                  <a:prstClr val="black"/>
                </a:solidFill>
              </a:rPr>
              <a:t>konfidentialitet</a:t>
            </a:r>
            <a:r>
              <a:rPr lang="sv-SE" sz="1500" dirty="0">
                <a:solidFill>
                  <a:prstClr val="black"/>
                </a:solidFill>
              </a:rPr>
              <a:t> </a:t>
            </a:r>
          </a:p>
          <a:p>
            <a:pPr lvl="0"/>
            <a:r>
              <a:rPr lang="sv-SE" sz="1500" b="1" dirty="0">
                <a:solidFill>
                  <a:prstClr val="black"/>
                </a:solidFill>
              </a:rPr>
              <a:t>5	12.10</a:t>
            </a:r>
            <a:r>
              <a:rPr lang="sv-SE" sz="1500" dirty="0">
                <a:solidFill>
                  <a:prstClr val="black"/>
                </a:solidFill>
              </a:rPr>
              <a:t>		Deltagarna presenterar sig </a:t>
            </a:r>
          </a:p>
          <a:p>
            <a:pPr lvl="0"/>
            <a:r>
              <a:rPr lang="sv-SE" sz="1500" b="1" dirty="0">
                <a:solidFill>
                  <a:prstClr val="black"/>
                </a:solidFill>
              </a:rPr>
              <a:t>5 	12.15</a:t>
            </a:r>
            <a:r>
              <a:rPr lang="sv-SE" sz="1500" dirty="0">
                <a:solidFill>
                  <a:prstClr val="black"/>
                </a:solidFill>
              </a:rPr>
              <a:t>		</a:t>
            </a:r>
            <a:r>
              <a:rPr lang="sv-SE" sz="1500" b="1" u="sng" dirty="0">
                <a:solidFill>
                  <a:prstClr val="black"/>
                </a:solidFill>
              </a:rPr>
              <a:t>Öppningsanförande </a:t>
            </a:r>
          </a:p>
          <a:p>
            <a:pPr lvl="0"/>
            <a:r>
              <a:rPr lang="sv-SE" sz="1500" b="1" dirty="0">
                <a:solidFill>
                  <a:prstClr val="black"/>
                </a:solidFill>
              </a:rPr>
              <a:t>40 	12.20	</a:t>
            </a:r>
            <a:r>
              <a:rPr lang="sv-SE" sz="1500" dirty="0">
                <a:solidFill>
                  <a:prstClr val="black"/>
                </a:solidFill>
              </a:rPr>
              <a:t>	Diskussionen startar i par </a:t>
            </a:r>
          </a:p>
          <a:p>
            <a:pPr lvl="0"/>
            <a:r>
              <a:rPr lang="sv-SE" sz="1500" b="1" dirty="0">
                <a:solidFill>
                  <a:prstClr val="black"/>
                </a:solidFill>
              </a:rPr>
              <a:t>45	13.00	</a:t>
            </a:r>
            <a:r>
              <a:rPr lang="sv-SE" sz="1500" dirty="0">
                <a:solidFill>
                  <a:prstClr val="black"/>
                </a:solidFill>
              </a:rPr>
              <a:t>	Diskussionen fördjupas  </a:t>
            </a:r>
          </a:p>
          <a:p>
            <a:pPr lvl="0"/>
            <a:r>
              <a:rPr lang="sv-SE" sz="1500" b="1" dirty="0">
                <a:solidFill>
                  <a:prstClr val="black"/>
                </a:solidFill>
              </a:rPr>
              <a:t>3 	13.45</a:t>
            </a:r>
            <a:r>
              <a:rPr lang="sv-SE" sz="1500" dirty="0">
                <a:solidFill>
                  <a:prstClr val="black"/>
                </a:solidFill>
              </a:rPr>
              <a:t>		Sammanfattning var för sig </a:t>
            </a:r>
          </a:p>
          <a:p>
            <a:pPr lvl="0"/>
            <a:r>
              <a:rPr lang="sv-SE" sz="1500" b="1" dirty="0">
                <a:solidFill>
                  <a:prstClr val="black"/>
                </a:solidFill>
              </a:rPr>
              <a:t>10	13.48	</a:t>
            </a:r>
            <a:r>
              <a:rPr lang="sv-SE" sz="1500" dirty="0">
                <a:solidFill>
                  <a:prstClr val="black"/>
                </a:solidFill>
              </a:rPr>
              <a:t>	Kort genomgång </a:t>
            </a:r>
          </a:p>
          <a:p>
            <a:pPr lvl="0"/>
            <a:r>
              <a:rPr lang="sv-SE" sz="1500" b="1" dirty="0">
                <a:solidFill>
                  <a:prstClr val="black"/>
                </a:solidFill>
              </a:rPr>
              <a:t>2	13.58	</a:t>
            </a:r>
            <a:r>
              <a:rPr lang="sv-SE" sz="1500" dirty="0">
                <a:solidFill>
                  <a:prstClr val="black"/>
                </a:solidFill>
              </a:rPr>
              <a:t>	Tack </a:t>
            </a:r>
          </a:p>
          <a:p>
            <a:pPr lvl="0"/>
            <a:r>
              <a:rPr lang="sv-SE" sz="1500" b="1" dirty="0">
                <a:solidFill>
                  <a:prstClr val="black"/>
                </a:solidFill>
              </a:rPr>
              <a:t>0	14.00  		</a:t>
            </a:r>
            <a:r>
              <a:rPr lang="sv-SE" sz="1500" dirty="0">
                <a:solidFill>
                  <a:prstClr val="black"/>
                </a:solidFill>
              </a:rPr>
              <a:t>Avslutning </a:t>
            </a:r>
          </a:p>
          <a:p>
            <a:pPr lvl="0"/>
            <a:endParaRPr lang="fi-FI" sz="1500" dirty="0">
              <a:solidFill>
                <a:prstClr val="black"/>
              </a:solidFill>
            </a:endParaRPr>
          </a:p>
          <a:p>
            <a:pPr lvl="0"/>
            <a:r>
              <a:rPr lang="sv-SE" sz="1500" dirty="0" err="1">
                <a:solidFill>
                  <a:prstClr val="black"/>
                </a:solidFill>
              </a:rPr>
              <a:t>Basfont</a:t>
            </a:r>
            <a:r>
              <a:rPr lang="sv-SE" sz="1500" dirty="0">
                <a:solidFill>
                  <a:prstClr val="black"/>
                </a:solidFill>
              </a:rPr>
              <a:t> – säg t.ex. så här </a:t>
            </a:r>
          </a:p>
          <a:p>
            <a:pPr lvl="0"/>
            <a:r>
              <a:rPr lang="sv-SE" sz="1500" i="1" dirty="0">
                <a:solidFill>
                  <a:prstClr val="black"/>
                </a:solidFill>
              </a:rPr>
              <a:t>Kursiverad font </a:t>
            </a:r>
            <a:r>
              <a:rPr lang="sv-SE" sz="1500" dirty="0">
                <a:solidFill>
                  <a:prstClr val="black"/>
                </a:solidFill>
              </a:rPr>
              <a:t>–</a:t>
            </a:r>
            <a:r>
              <a:rPr lang="sv-SE" sz="1500" i="1" dirty="0">
                <a:solidFill>
                  <a:prstClr val="black"/>
                </a:solidFill>
              </a:rPr>
              <a:t> till hjälp för ledaren </a:t>
            </a:r>
          </a:p>
          <a:p>
            <a:pPr lvl="0"/>
            <a:r>
              <a:rPr lang="sv-SE" sz="1500" b="1" dirty="0">
                <a:solidFill>
                  <a:prstClr val="black"/>
                </a:solidFill>
              </a:rPr>
              <a:t>Fet stil</a:t>
            </a:r>
            <a:r>
              <a:rPr lang="sv-SE" sz="1500" dirty="0">
                <a:solidFill>
                  <a:prstClr val="black"/>
                </a:solidFill>
              </a:rPr>
              <a:t> – ändra efter behov</a:t>
            </a:r>
          </a:p>
        </p:txBody>
      </p:sp>
    </p:spTree>
    <p:extLst>
      <p:ext uri="{BB962C8B-B14F-4D97-AF65-F5344CB8AC3E}">
        <p14:creationId xmlns:p14="http://schemas.microsoft.com/office/powerpoint/2010/main" val="335495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fontAlgn="auto">
              <a:spcAft>
                <a:spcPts val="0"/>
              </a:spcAft>
              <a:buNone/>
            </a:pPr>
            <a:endParaRPr lang="fi-FI"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defTabSz="914400">
              <a:spcBef>
                <a:spcPts val="0"/>
              </a:spcBef>
              <a:buNone/>
            </a:pPr>
            <a:r>
              <a:rPr lang="sv-SE" sz="1800" b="1">
                <a:solidFill>
                  <a:prstClr val="white"/>
                </a:solidFill>
                <a:latin typeface="Cambria"/>
                <a:cs typeface="+mn-cs"/>
              </a:rPr>
              <a:t>Diskussionen startar i par (1/2)</a:t>
            </a:r>
          </a:p>
          <a:p>
            <a:pPr marL="0" lvl="0" indent="0" defTabSz="914400">
              <a:spcBef>
                <a:spcPts val="0"/>
              </a:spcBef>
              <a:buNone/>
            </a:pPr>
            <a:endParaRPr lang="fi-FI" sz="1500" dirty="0">
              <a:solidFill>
                <a:prstClr val="white"/>
              </a:solidFill>
              <a:cs typeface="+mn-cs"/>
            </a:endParaRPr>
          </a:p>
          <a:p>
            <a:pPr marL="0" lvl="0" indent="0" defTabSz="914400">
              <a:spcBef>
                <a:spcPts val="0"/>
              </a:spcBef>
              <a:buNone/>
            </a:pPr>
            <a:r>
              <a:rPr lang="sv-SE" sz="1600" i="1">
                <a:solidFill>
                  <a:prstClr val="white"/>
                </a:solidFill>
                <a:cs typeface="+mn-cs"/>
              </a:rPr>
              <a:t>Dela in gruppen i par</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sv-SE" sz="1600">
                <a:solidFill>
                  <a:prstClr val="white"/>
                </a:solidFill>
                <a:cs typeface="+mn-cs"/>
              </a:rPr>
              <a:t>Vi börjar med en diskussion i par, det går bra att vara tre om det behövs.  Diskutera </a:t>
            </a:r>
            <a:r>
              <a:rPr lang="sv-SE" sz="1600" b="1">
                <a:solidFill>
                  <a:prstClr val="white"/>
                </a:solidFill>
                <a:cs typeface="+mn-cs"/>
              </a:rPr>
              <a:t>inledningsfrågan</a:t>
            </a:r>
            <a:r>
              <a:rPr lang="sv-SE" sz="1600">
                <a:solidFill>
                  <a:prstClr val="white"/>
                </a:solidFill>
                <a:cs typeface="+mn-cs"/>
              </a:rPr>
              <a:t> sinsemellan i några minuter.</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sv-SE" sz="1600">
                <a:solidFill>
                  <a:prstClr val="white"/>
                </a:solidFill>
                <a:cs typeface="+mn-cs"/>
              </a:rPr>
              <a:t>Vi fortsätter med gemensam diskussion efter pardiskussionerna. </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sv-SE" sz="1600" i="1">
                <a:solidFill>
                  <a:prstClr val="white"/>
                </a:solidFill>
                <a:cs typeface="+mn-cs"/>
              </a:rPr>
              <a:t>(Till deltagarna på distans kan du säga:</a:t>
            </a:r>
            <a:r>
              <a:rPr lang="sv-SE" sz="1600">
                <a:solidFill>
                  <a:prstClr val="white"/>
                </a:solidFill>
                <a:cs typeface="+mn-cs"/>
              </a:rPr>
              <a:t> Ett par börjar, cirka 3–5 minuter, så går turen till följande par, osv. Kan ni andra stänga era kameror så ni kan koncentrera er på att lyssna. XX och XX får börja. Ni andra kan skriva upp de frågor och tankar diskussionen väcker för att ha dem till hands.</a:t>
            </a:r>
          </a:p>
          <a:p>
            <a:pPr marL="0" lvl="0" indent="0" defTabSz="914400">
              <a:spcBef>
                <a:spcPts val="0"/>
              </a:spcBef>
              <a:buNone/>
            </a:pPr>
            <a:endParaRPr lang="fi-FI" sz="1600" dirty="0">
              <a:solidFill>
                <a:prstClr val="white"/>
              </a:solidFill>
              <a:cs typeface="+mn-cs"/>
            </a:endParaRPr>
          </a:p>
          <a:p>
            <a:pPr marL="0" lvl="0" indent="0" defTabSz="914400">
              <a:spcBef>
                <a:spcPts val="0"/>
              </a:spcBef>
              <a:buNone/>
            </a:pPr>
            <a:r>
              <a:rPr lang="sv-SE" sz="1600" i="1">
                <a:solidFill>
                  <a:prstClr val="white"/>
                </a:solidFill>
                <a:cs typeface="+mn-cs"/>
              </a:rPr>
              <a:t>Inledningsfråga t.ex:</a:t>
            </a:r>
            <a:r>
              <a:rPr lang="sv-SE" sz="1600">
                <a:solidFill>
                  <a:prstClr val="white"/>
                </a:solidFill>
                <a:cs typeface="+mn-cs"/>
              </a:rPr>
              <a:t> Berätta för ert par...</a:t>
            </a:r>
          </a:p>
          <a:p>
            <a:pPr marL="0" lvl="0" indent="0" defTabSz="914400">
              <a:spcBef>
                <a:spcPts val="0"/>
              </a:spcBef>
              <a:buNone/>
            </a:pPr>
            <a:endParaRPr lang="fi-FI" sz="1600" b="1" dirty="0">
              <a:solidFill>
                <a:prstClr val="white"/>
              </a:solidFill>
              <a:cs typeface="+mn-cs"/>
            </a:endParaRPr>
          </a:p>
          <a:p>
            <a:pPr defTabSz="914400">
              <a:spcBef>
                <a:spcPts val="0"/>
              </a:spcBef>
            </a:pPr>
            <a:r>
              <a:rPr lang="sv-SE" sz="1600" b="1">
                <a:solidFill>
                  <a:prstClr val="white"/>
                </a:solidFill>
                <a:cs typeface="+mn-cs"/>
              </a:rPr>
              <a:t>Vilka egna upplevelser påminner</a:t>
            </a:r>
            <a:br>
              <a:rPr lang="sv-SE" sz="1600" b="1">
                <a:solidFill>
                  <a:prstClr val="white"/>
                </a:solidFill>
                <a:cs typeface="+mn-cs"/>
              </a:rPr>
            </a:br>
            <a:r>
              <a:rPr lang="sv-SE" sz="1600" b="1">
                <a:solidFill>
                  <a:prstClr val="white"/>
                </a:solidFill>
                <a:cs typeface="+mn-cs"/>
              </a:rPr>
              <a:t>(dagens tema) er om?</a:t>
            </a:r>
          </a:p>
          <a:p>
            <a:pPr marL="0" indent="0" defTabSz="914400">
              <a:spcBef>
                <a:spcPts val="0"/>
              </a:spcBef>
              <a:buNone/>
            </a:pPr>
            <a:endParaRPr lang="fi-FI" sz="1600" b="1" dirty="0">
              <a:solidFill>
                <a:prstClr val="white"/>
              </a:solidFill>
              <a:cs typeface="+mn-cs"/>
            </a:endParaRPr>
          </a:p>
          <a:p>
            <a:pPr marL="0" lvl="0" indent="0" defTabSz="914400">
              <a:spcBef>
                <a:spcPts val="0"/>
              </a:spcBef>
              <a:buNone/>
            </a:pPr>
            <a:endParaRPr lang="fi-FI" sz="1500" dirty="0">
              <a:solidFill>
                <a:prstClr val="white"/>
              </a:solidFill>
              <a:cs typeface="+mn-cs"/>
            </a:endParaRP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r>
              <a:rPr lang="sv-SE" sz="1500" i="1" dirty="0">
                <a:solidFill>
                  <a:prstClr val="black"/>
                </a:solidFill>
              </a:rPr>
              <a:t>Minuter	Börjar kl. 		Skede</a:t>
            </a:r>
          </a:p>
          <a:p>
            <a:pPr lvl="0"/>
            <a:endParaRPr lang="fi-FI" sz="1500" i="1" dirty="0">
              <a:solidFill>
                <a:prstClr val="black"/>
              </a:solidFill>
            </a:endParaRPr>
          </a:p>
          <a:p>
            <a:pPr lvl="0"/>
            <a:r>
              <a:rPr lang="sv-SE" sz="1500" b="1" dirty="0">
                <a:solidFill>
                  <a:prstClr val="black"/>
                </a:solidFill>
              </a:rPr>
              <a:t>5 	12.00</a:t>
            </a:r>
            <a:r>
              <a:rPr lang="sv-SE" sz="1500" dirty="0">
                <a:solidFill>
                  <a:prstClr val="black"/>
                </a:solidFill>
              </a:rPr>
              <a:t>	</a:t>
            </a:r>
            <a:r>
              <a:rPr lang="sv-SE" sz="1500" b="1" dirty="0">
                <a:solidFill>
                  <a:prstClr val="black"/>
                </a:solidFill>
              </a:rPr>
              <a:t>	</a:t>
            </a:r>
            <a:r>
              <a:rPr lang="sv-SE" sz="1500" dirty="0">
                <a:solidFill>
                  <a:prstClr val="black"/>
                </a:solidFill>
              </a:rPr>
              <a:t>Inledning </a:t>
            </a:r>
          </a:p>
          <a:p>
            <a:pPr lvl="0"/>
            <a:r>
              <a:rPr lang="sv-SE" sz="1500" b="1" dirty="0">
                <a:solidFill>
                  <a:prstClr val="black"/>
                </a:solidFill>
              </a:rPr>
              <a:t>5	12.05</a:t>
            </a:r>
            <a:r>
              <a:rPr lang="sv-SE" sz="1500" dirty="0">
                <a:solidFill>
                  <a:prstClr val="black"/>
                </a:solidFill>
              </a:rPr>
              <a:t>		Spelregler och </a:t>
            </a:r>
            <a:r>
              <a:rPr lang="sv-SE" sz="1500" dirty="0" err="1">
                <a:solidFill>
                  <a:prstClr val="black"/>
                </a:solidFill>
              </a:rPr>
              <a:t>konfidentialitet</a:t>
            </a:r>
            <a:r>
              <a:rPr lang="sv-SE" sz="1500" dirty="0">
                <a:solidFill>
                  <a:prstClr val="black"/>
                </a:solidFill>
              </a:rPr>
              <a:t> </a:t>
            </a:r>
          </a:p>
          <a:p>
            <a:pPr lvl="0"/>
            <a:r>
              <a:rPr lang="sv-SE" sz="1500" b="1" dirty="0">
                <a:solidFill>
                  <a:prstClr val="black"/>
                </a:solidFill>
              </a:rPr>
              <a:t>5	12.10</a:t>
            </a:r>
            <a:r>
              <a:rPr lang="sv-SE" sz="1500" dirty="0">
                <a:solidFill>
                  <a:prstClr val="black"/>
                </a:solidFill>
              </a:rPr>
              <a:t>		Deltagarna presenterar sig </a:t>
            </a:r>
          </a:p>
          <a:p>
            <a:pPr lvl="0"/>
            <a:r>
              <a:rPr lang="sv-SE" sz="1500" b="1" dirty="0">
                <a:solidFill>
                  <a:prstClr val="black"/>
                </a:solidFill>
              </a:rPr>
              <a:t>5 	12.15</a:t>
            </a:r>
            <a:r>
              <a:rPr lang="sv-SE" sz="1500" dirty="0">
                <a:solidFill>
                  <a:prstClr val="black"/>
                </a:solidFill>
              </a:rPr>
              <a:t>		Öppningsanförande </a:t>
            </a:r>
          </a:p>
          <a:p>
            <a:pPr lvl="0"/>
            <a:r>
              <a:rPr lang="sv-SE" sz="1500" b="1" dirty="0">
                <a:solidFill>
                  <a:prstClr val="black"/>
                </a:solidFill>
              </a:rPr>
              <a:t>40 	12.20	</a:t>
            </a:r>
            <a:r>
              <a:rPr lang="sv-SE" sz="1500" dirty="0">
                <a:solidFill>
                  <a:prstClr val="black"/>
                </a:solidFill>
              </a:rPr>
              <a:t>	</a:t>
            </a:r>
            <a:r>
              <a:rPr lang="sv-SE" sz="1500" b="1" u="sng" dirty="0">
                <a:solidFill>
                  <a:prstClr val="black"/>
                </a:solidFill>
              </a:rPr>
              <a:t>Diskussionen startar i par </a:t>
            </a:r>
          </a:p>
          <a:p>
            <a:pPr lvl="0"/>
            <a:r>
              <a:rPr lang="sv-SE" sz="1500" b="1" dirty="0">
                <a:solidFill>
                  <a:prstClr val="black"/>
                </a:solidFill>
              </a:rPr>
              <a:t>45	13.00	</a:t>
            </a:r>
            <a:r>
              <a:rPr lang="sv-SE" sz="1500" dirty="0">
                <a:solidFill>
                  <a:prstClr val="black"/>
                </a:solidFill>
              </a:rPr>
              <a:t>	Diskussionen fördjupas  </a:t>
            </a:r>
          </a:p>
          <a:p>
            <a:pPr lvl="0"/>
            <a:r>
              <a:rPr lang="sv-SE" sz="1500" b="1" dirty="0">
                <a:solidFill>
                  <a:prstClr val="black"/>
                </a:solidFill>
              </a:rPr>
              <a:t>3 	13.45</a:t>
            </a:r>
            <a:r>
              <a:rPr lang="sv-SE" sz="1500" dirty="0">
                <a:solidFill>
                  <a:prstClr val="black"/>
                </a:solidFill>
              </a:rPr>
              <a:t>		Sammanfattning var för sig </a:t>
            </a:r>
          </a:p>
          <a:p>
            <a:pPr lvl="0"/>
            <a:r>
              <a:rPr lang="sv-SE" sz="1500" b="1" dirty="0">
                <a:solidFill>
                  <a:prstClr val="black"/>
                </a:solidFill>
              </a:rPr>
              <a:t>10	13.48	</a:t>
            </a:r>
            <a:r>
              <a:rPr lang="sv-SE" sz="1500" dirty="0">
                <a:solidFill>
                  <a:prstClr val="black"/>
                </a:solidFill>
              </a:rPr>
              <a:t>	Kort genomgång </a:t>
            </a:r>
          </a:p>
          <a:p>
            <a:pPr lvl="0"/>
            <a:r>
              <a:rPr lang="sv-SE" sz="1500" b="1" dirty="0">
                <a:solidFill>
                  <a:prstClr val="black"/>
                </a:solidFill>
              </a:rPr>
              <a:t>2	13.58	</a:t>
            </a:r>
            <a:r>
              <a:rPr lang="sv-SE" sz="1500" dirty="0">
                <a:solidFill>
                  <a:prstClr val="black"/>
                </a:solidFill>
              </a:rPr>
              <a:t>	Tack </a:t>
            </a:r>
          </a:p>
          <a:p>
            <a:pPr lvl="0"/>
            <a:r>
              <a:rPr lang="sv-SE" sz="1500" b="1" dirty="0">
                <a:solidFill>
                  <a:prstClr val="black"/>
                </a:solidFill>
              </a:rPr>
              <a:t>0	14.00  		</a:t>
            </a:r>
            <a:r>
              <a:rPr lang="sv-SE" sz="1500" dirty="0">
                <a:solidFill>
                  <a:prstClr val="black"/>
                </a:solidFill>
              </a:rPr>
              <a:t>Avslutning </a:t>
            </a:r>
          </a:p>
          <a:p>
            <a:pPr lvl="0"/>
            <a:endParaRPr lang="fi-FI" sz="1500" dirty="0">
              <a:solidFill>
                <a:prstClr val="black"/>
              </a:solidFill>
            </a:endParaRPr>
          </a:p>
          <a:p>
            <a:pPr lvl="0"/>
            <a:r>
              <a:rPr lang="sv-SE" sz="1500" dirty="0" err="1">
                <a:solidFill>
                  <a:prstClr val="black"/>
                </a:solidFill>
              </a:rPr>
              <a:t>Basfont</a:t>
            </a:r>
            <a:r>
              <a:rPr lang="sv-SE" sz="1500" dirty="0">
                <a:solidFill>
                  <a:prstClr val="black"/>
                </a:solidFill>
              </a:rPr>
              <a:t> – säg t.ex. så här </a:t>
            </a:r>
          </a:p>
          <a:p>
            <a:pPr lvl="0"/>
            <a:r>
              <a:rPr lang="sv-SE" sz="1500" i="1" dirty="0">
                <a:solidFill>
                  <a:prstClr val="black"/>
                </a:solidFill>
              </a:rPr>
              <a:t>Kursiverad font </a:t>
            </a:r>
            <a:r>
              <a:rPr lang="sv-SE" sz="1500" dirty="0">
                <a:solidFill>
                  <a:prstClr val="black"/>
                </a:solidFill>
              </a:rPr>
              <a:t>–</a:t>
            </a:r>
            <a:r>
              <a:rPr lang="sv-SE" sz="1500" i="1" dirty="0">
                <a:solidFill>
                  <a:prstClr val="black"/>
                </a:solidFill>
              </a:rPr>
              <a:t> till hjälp för ledaren </a:t>
            </a:r>
          </a:p>
          <a:p>
            <a:pPr lvl="0"/>
            <a:r>
              <a:rPr lang="sv-SE" sz="1500" b="1" dirty="0">
                <a:solidFill>
                  <a:prstClr val="black"/>
                </a:solidFill>
              </a:rPr>
              <a:t>Fet stil</a:t>
            </a:r>
            <a:r>
              <a:rPr lang="sv-SE" sz="1500" dirty="0">
                <a:solidFill>
                  <a:prstClr val="black"/>
                </a:solidFill>
              </a:rPr>
              <a:t> – ändra efter behov</a:t>
            </a:r>
          </a:p>
        </p:txBody>
      </p:sp>
    </p:spTree>
    <p:extLst>
      <p:ext uri="{BB962C8B-B14F-4D97-AF65-F5344CB8AC3E}">
        <p14:creationId xmlns:p14="http://schemas.microsoft.com/office/powerpoint/2010/main" val="1628250647"/>
      </p:ext>
    </p:extLst>
  </p:cSld>
  <p:clrMapOvr>
    <a:masterClrMapping/>
  </p:clrMapOvr>
</p:sld>
</file>

<file path=ppt/theme/theme1.xml><?xml version="1.0" encoding="utf-8"?>
<a:theme xmlns:a="http://schemas.openxmlformats.org/drawingml/2006/main" name="SM_powerpoint-ruska">
  <a:themeElements>
    <a:clrScheme name="Sisäministeriö">
      <a:dk1>
        <a:sysClr val="windowText" lastClr="000000"/>
      </a:dk1>
      <a:lt1>
        <a:sysClr val="window" lastClr="FFFFFF"/>
      </a:lt1>
      <a:dk2>
        <a:srgbClr val="142D55"/>
      </a:dk2>
      <a:lt2>
        <a:srgbClr val="E7E6E6"/>
      </a:lt2>
      <a:accent1>
        <a:srgbClr val="142D55"/>
      </a:accent1>
      <a:accent2>
        <a:srgbClr val="829BD7"/>
      </a:accent2>
      <a:accent3>
        <a:srgbClr val="D25532"/>
      </a:accent3>
      <a:accent4>
        <a:srgbClr val="F59B69"/>
      </a:accent4>
      <a:accent5>
        <a:srgbClr val="355550"/>
      </a:accent5>
      <a:accent6>
        <a:srgbClr val="C3DCDC"/>
      </a:accent6>
      <a:hlink>
        <a:srgbClr val="0563C1"/>
      </a:hlink>
      <a:folHlink>
        <a:srgbClr val="954F72"/>
      </a:folHlink>
    </a:clrScheme>
    <a:fontScheme name="Bob">
      <a:majorFont>
        <a:latin typeface="Cambri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2553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5875"/>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Esitys23" id="{69C7DB45-19FF-CC4D-A900-DB39826D94D2}" vid="{F63D0467-2B98-9742-9BFB-4200C40B0CE1}"/>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SM_powerpoint-ruska_v2019-09-25</Template>
  <TotalTime>0</TotalTime>
  <Words>2781</Words>
  <Application>Microsoft Office PowerPoint</Application>
  <PresentationFormat>Laajakuva</PresentationFormat>
  <Paragraphs>335</Paragraphs>
  <Slides>15</Slides>
  <Notes>2</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15</vt:i4>
      </vt:variant>
    </vt:vector>
  </HeadingPairs>
  <TitlesOfParts>
    <vt:vector size="22" baseType="lpstr">
      <vt:lpstr>Arial</vt:lpstr>
      <vt:lpstr>Calibri</vt:lpstr>
      <vt:lpstr>Cambria</vt:lpstr>
      <vt:lpstr>Georgia</vt:lpstr>
      <vt:lpstr>Lucida Grande</vt:lpstr>
      <vt:lpstr>Wingdings</vt:lpstr>
      <vt:lpstr>SM_powerpoint-ruska</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2022-09-23T14:31:47Z</dcterms:created>
  <dcterms:modified xsi:type="dcterms:W3CDTF">2022-09-23T14:31:57Z</dcterms:modified>
</cp:coreProperties>
</file>